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62" r:id="rId2"/>
    <p:sldId id="316" r:id="rId3"/>
    <p:sldId id="311" r:id="rId4"/>
    <p:sldId id="312" r:id="rId5"/>
    <p:sldId id="313" r:id="rId6"/>
    <p:sldId id="314" r:id="rId7"/>
    <p:sldId id="315" r:id="rId8"/>
    <p:sldId id="317" r:id="rId9"/>
    <p:sldId id="282" r:id="rId10"/>
    <p:sldId id="338" r:id="rId11"/>
    <p:sldId id="337" r:id="rId12"/>
    <p:sldId id="348" r:id="rId13"/>
    <p:sldId id="342" r:id="rId14"/>
    <p:sldId id="331" r:id="rId15"/>
    <p:sldId id="332" r:id="rId16"/>
    <p:sldId id="333" r:id="rId17"/>
    <p:sldId id="334" r:id="rId18"/>
    <p:sldId id="335" r:id="rId19"/>
    <p:sldId id="336" r:id="rId20"/>
    <p:sldId id="343" r:id="rId21"/>
    <p:sldId id="340" r:id="rId22"/>
    <p:sldId id="341" r:id="rId23"/>
    <p:sldId id="310" r:id="rId24"/>
    <p:sldId id="278" r:id="rId25"/>
    <p:sldId id="279" r:id="rId26"/>
    <p:sldId id="283" r:id="rId27"/>
    <p:sldId id="285" r:id="rId28"/>
    <p:sldId id="284" r:id="rId29"/>
    <p:sldId id="286" r:id="rId30"/>
    <p:sldId id="287" r:id="rId31"/>
    <p:sldId id="288" r:id="rId32"/>
    <p:sldId id="280" r:id="rId33"/>
    <p:sldId id="318" r:id="rId34"/>
    <p:sldId id="256" r:id="rId35"/>
    <p:sldId id="290" r:id="rId36"/>
    <p:sldId id="291" r:id="rId37"/>
    <p:sldId id="292" r:id="rId38"/>
    <p:sldId id="293" r:id="rId39"/>
    <p:sldId id="289" r:id="rId40"/>
    <p:sldId id="295" r:id="rId41"/>
    <p:sldId id="296" r:id="rId42"/>
    <p:sldId id="297" r:id="rId43"/>
    <p:sldId id="298" r:id="rId44"/>
    <p:sldId id="299" r:id="rId45"/>
    <p:sldId id="300" r:id="rId46"/>
    <p:sldId id="302" r:id="rId47"/>
    <p:sldId id="303" r:id="rId48"/>
    <p:sldId id="304" r:id="rId49"/>
    <p:sldId id="301" r:id="rId50"/>
    <p:sldId id="305" r:id="rId51"/>
    <p:sldId id="306" r:id="rId52"/>
    <p:sldId id="308" r:id="rId53"/>
    <p:sldId id="307" r:id="rId54"/>
    <p:sldId id="319" r:id="rId55"/>
    <p:sldId id="257" r:id="rId56"/>
    <p:sldId id="258" r:id="rId57"/>
    <p:sldId id="259" r:id="rId58"/>
    <p:sldId id="260" r:id="rId59"/>
    <p:sldId id="263" r:id="rId60"/>
    <p:sldId id="264" r:id="rId61"/>
    <p:sldId id="265" r:id="rId62"/>
    <p:sldId id="274" r:id="rId63"/>
    <p:sldId id="267" r:id="rId64"/>
    <p:sldId id="266" r:id="rId65"/>
    <p:sldId id="268" r:id="rId66"/>
    <p:sldId id="269" r:id="rId67"/>
    <p:sldId id="270" r:id="rId68"/>
    <p:sldId id="273" r:id="rId69"/>
    <p:sldId id="275" r:id="rId70"/>
    <p:sldId id="271" r:id="rId71"/>
    <p:sldId id="272" r:id="rId72"/>
    <p:sldId id="277" r:id="rId73"/>
    <p:sldId id="320" r:id="rId74"/>
    <p:sldId id="321" r:id="rId75"/>
    <p:sldId id="322" r:id="rId76"/>
    <p:sldId id="323" r:id="rId77"/>
    <p:sldId id="324" r:id="rId78"/>
    <p:sldId id="326" r:id="rId79"/>
    <p:sldId id="327" r:id="rId80"/>
    <p:sldId id="329" r:id="rId81"/>
    <p:sldId id="328" r:id="rId82"/>
    <p:sldId id="339" r:id="rId83"/>
    <p:sldId id="347" r:id="rId84"/>
    <p:sldId id="345" r:id="rId85"/>
    <p:sldId id="344" r:id="rId8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C425DB0-80F6-4908-8EE7-DAAE0B07C6C3}">
          <p14:sldIdLst>
            <p14:sldId id="262"/>
            <p14:sldId id="316"/>
            <p14:sldId id="311"/>
            <p14:sldId id="312"/>
            <p14:sldId id="313"/>
            <p14:sldId id="314"/>
            <p14:sldId id="315"/>
            <p14:sldId id="317"/>
            <p14:sldId id="282"/>
            <p14:sldId id="338"/>
            <p14:sldId id="337"/>
            <p14:sldId id="348"/>
            <p14:sldId id="342"/>
            <p14:sldId id="331"/>
            <p14:sldId id="332"/>
            <p14:sldId id="333"/>
            <p14:sldId id="334"/>
            <p14:sldId id="335"/>
            <p14:sldId id="336"/>
            <p14:sldId id="343"/>
            <p14:sldId id="340"/>
            <p14:sldId id="341"/>
            <p14:sldId id="310"/>
            <p14:sldId id="278"/>
            <p14:sldId id="279"/>
            <p14:sldId id="283"/>
            <p14:sldId id="285"/>
            <p14:sldId id="284"/>
            <p14:sldId id="286"/>
            <p14:sldId id="287"/>
            <p14:sldId id="288"/>
            <p14:sldId id="280"/>
            <p14:sldId id="318"/>
          </p14:sldIdLst>
        </p14:section>
        <p14:section name="MES - 기준정보조회" id="{D3BAAA5B-8A4B-42C4-9DCC-5C9188067E6D}">
          <p14:sldIdLst>
            <p14:sldId id="256"/>
            <p14:sldId id="290"/>
            <p14:sldId id="291"/>
            <p14:sldId id="292"/>
            <p14:sldId id="293"/>
          </p14:sldIdLst>
        </p14:section>
        <p14:section name="MES - 생산" id="{228679E9-76D0-4034-A598-C3FAABB9814A}">
          <p14:sldIdLst>
            <p14:sldId id="289"/>
            <p14:sldId id="295"/>
            <p14:sldId id="296"/>
            <p14:sldId id="297"/>
            <p14:sldId id="298"/>
            <p14:sldId id="299"/>
          </p14:sldIdLst>
        </p14:section>
        <p14:section name="MES - 품질" id="{0D2D31FE-B578-4DC4-9C4D-88DC9CA3C792}">
          <p14:sldIdLst>
            <p14:sldId id="300"/>
            <p14:sldId id="302"/>
            <p14:sldId id="303"/>
            <p14:sldId id="304"/>
            <p14:sldId id="301"/>
            <p14:sldId id="305"/>
            <p14:sldId id="306"/>
            <p14:sldId id="308"/>
            <p14:sldId id="307"/>
            <p14:sldId id="319"/>
          </p14:sldIdLst>
        </p14:section>
        <p14:section name="생산 영역 참고 영역" id="{FECC5ABC-F4C2-4F31-BDD9-B5EF10FA0A05}">
          <p14:sldIdLst>
            <p14:sldId id="257"/>
            <p14:sldId id="258"/>
            <p14:sldId id="259"/>
            <p14:sldId id="260"/>
            <p14:sldId id="263"/>
            <p14:sldId id="264"/>
            <p14:sldId id="265"/>
            <p14:sldId id="274"/>
          </p14:sldIdLst>
        </p14:section>
        <p14:section name="구매 영역 참고 영역" id="{B65C34FB-DA4D-4C43-AA4D-0C334F1D8BD0}">
          <p14:sldIdLst>
            <p14:sldId id="267"/>
            <p14:sldId id="266"/>
          </p14:sldIdLst>
        </p14:section>
        <p14:section name="품질 참고 영역" id="{35E4913C-FEB6-4901-8184-4B1A5FE852FA}">
          <p14:sldIdLst>
            <p14:sldId id="268"/>
            <p14:sldId id="269"/>
          </p14:sldIdLst>
        </p14:section>
        <p14:section name="영업 영역 참고 영역" id="{38460E34-8C07-4692-AAF5-DCB99C69F536}">
          <p14:sldIdLst>
            <p14:sldId id="270"/>
            <p14:sldId id="273"/>
            <p14:sldId id="275"/>
          </p14:sldIdLst>
        </p14:section>
        <p14:section name="생산기술 참고 영역" id="{29D5EF8C-E833-448E-AA5A-37356D68378A}">
          <p14:sldIdLst>
            <p14:sldId id="271"/>
            <p14:sldId id="272"/>
          </p14:sldIdLst>
        </p14:section>
        <p14:section name="PLM 분석" id="{A163BACE-8AB2-4922-8AAA-A7EA50C2D5B1}">
          <p14:sldIdLst>
            <p14:sldId id="277"/>
            <p14:sldId id="320"/>
            <p14:sldId id="321"/>
            <p14:sldId id="322"/>
            <p14:sldId id="323"/>
            <p14:sldId id="324"/>
          </p14:sldIdLst>
        </p14:section>
        <p14:section name="부품조회 상세" id="{C1ED1F0D-4F19-45C8-BDD9-4387CD2ECE49}">
          <p14:sldIdLst>
            <p14:sldId id="326"/>
            <p14:sldId id="327"/>
            <p14:sldId id="329"/>
            <p14:sldId id="328"/>
          </p14:sldIdLst>
        </p14:section>
        <p14:section name="QMS 분석" id="{422A08F7-30E5-4CE5-B4BD-00C367A0A246}">
          <p14:sldIdLst>
            <p14:sldId id="339"/>
            <p14:sldId id="347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CC00"/>
    <a:srgbClr val="00E668"/>
    <a:srgbClr val="4BF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76" autoAdjust="0"/>
    <p:restoredTop sz="96400" autoAdjust="0"/>
  </p:normalViewPr>
  <p:slideViewPr>
    <p:cSldViewPr snapToGrid="0">
      <p:cViewPr varScale="1">
        <p:scale>
          <a:sx n="111" d="100"/>
          <a:sy n="111" d="100"/>
        </p:scale>
        <p:origin x="102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S:\CTS&#48520;&#47049;_&#50976;&#54805;_20200915_V0%20(&#51088;&#46041;%20&#51200;&#51109;&#46120;)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S:\CTS&#48520;&#47049;_&#50976;&#54805;_20200915_V0%20(&#51088;&#46041;%20&#51200;&#51109;&#46120;)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S:\CTS&#48520;&#47049;_&#50976;&#54805;_20200915_V0%20(&#51088;&#46041;%20&#51200;&#51109;&#46120;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S:\CTS&#48520;&#47049;_&#50976;&#54805;_20200915_V0%20(&#51088;&#46041;%20&#51200;&#51109;&#46120;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S:\CTS&#48520;&#47049;_&#50976;&#54805;_20200915_V0%20(&#51088;&#46041;%20&#51200;&#51109;&#46120;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S:\CTS&#48520;&#47049;_&#50976;&#54805;_20200915_V0%20(&#51088;&#46041;%20&#51200;&#51109;&#46120;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S:\CTS&#48520;&#47049;_&#50976;&#54805;_20200915_V0%20(&#51088;&#46041;%20&#51200;&#51109;&#46120;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S:\CTS&#48520;&#47049;_&#50976;&#54805;_20200915_V0%20(&#51088;&#46041;%20&#51200;&#51109;&#46120;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S:\CTS&#48520;&#47049;_&#50976;&#54805;_20200915_V0%20(&#51088;&#46041;%20&#51200;&#51109;&#46120;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S:\CTS&#48520;&#47049;_&#50976;&#54805;_20200915_V0%20(&#51088;&#46041;%20&#51200;&#51109;&#46120;)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'CTS 오류 유형분류'!$G$3:$G$15</cx:f>
        <cx:lvl ptCount="13">
          <cx:pt idx="1">틀어짐</cx:pt>
          <cx:pt idx="2">단선</cx:pt>
          <cx:pt idx="3">파손</cx:pt>
          <cx:pt idx="4">미삽</cx:pt>
          <cx:pt idx="5">역삽</cx:pt>
          <cx:pt idx="6">반삽</cx:pt>
          <cx:pt idx="7">미납</cx:pt>
          <cx:pt idx="8">오삽</cx:pt>
          <cx:pt idx="9">쇼트</cx:pt>
          <cx:pt idx="10">원자재불량</cx:pt>
          <cx:pt idx="11">냉땜</cx:pt>
          <cx:pt idx="12">부품뜸</cx:pt>
        </cx:lvl>
      </cx:strDim>
      <cx:numDim type="val">
        <cx:f>'CTS 오류 유형분류'!$H$3:$H$15</cx:f>
        <cx:lvl ptCount="13" formatCode="G/표준">
          <cx:pt idx="1">1</cx:pt>
          <cx:pt idx="2">2</cx:pt>
          <cx:pt idx="3">99</cx:pt>
          <cx:pt idx="4">14</cx:pt>
          <cx:pt idx="5">17</cx:pt>
          <cx:pt idx="6">6</cx:pt>
          <cx:pt idx="7">7</cx:pt>
          <cx:pt idx="8">17</cx:pt>
          <cx:pt idx="9">21</cx:pt>
          <cx:pt idx="10">71</cx:pt>
          <cx:pt idx="11">1</cx:pt>
          <cx:pt idx="12">1</cx:pt>
        </cx:lvl>
      </cx:numDim>
    </cx:data>
  </cx:chartData>
  <cx:chart>
    <cx:title pos="t" align="ctr" overlay="0">
      <cx:tx>
        <cx:rich>
          <a:bodyPr spcFirstLastPara="1" vertOverflow="ellipsis" wrap="square" lIns="0" tIns="0" rIns="0" bIns="0" anchor="ctr" anchorCtr="1"/>
          <a:lstStyle/>
          <a:p>
            <a:pPr algn="ctr">
              <a:defRPr sz="1200"/>
            </a:pPr>
            <a:r>
              <a:rPr lang="ko-KR" altLang="en-US" sz="1200" b="1" dirty="0">
                <a:effectLst/>
              </a:rPr>
              <a:t>생산 반제품 관리 우선순위</a:t>
            </a:r>
            <a:endParaRPr lang="ko-KR" sz="1200" b="1" dirty="0">
              <a:effectLst/>
            </a:endParaRPr>
          </a:p>
        </cx:rich>
      </cx:tx>
    </cx:title>
    <cx:plotArea>
      <cx:plotAreaRegion>
        <cx:series layoutId="clusteredColumn" uniqueId="{D2CA4C08-BD26-4973-9DE3-AD8C6F198250}">
          <cx:tx>
            <cx:txData>
              <cx:f>'CTS 오류 유형분류'!$H$2</cx:f>
              <cx:v/>
            </cx:txData>
          </cx:tx>
          <cx:dataLabels pos="outEnd">
            <cx:txPr>
              <a:bodyPr spcFirstLastPara="1" vertOverflow="ellipsis" wrap="square" lIns="0" tIns="0" rIns="0" bIns="0" anchor="ctr" anchorCtr="1"/>
              <a:lstStyle/>
              <a:p>
                <a:pPr>
                  <a:defRPr b="1">
                    <a:solidFill>
                      <a:srgbClr val="FFFF00"/>
                    </a:solidFill>
                  </a:defRPr>
                </a:pPr>
                <a:endParaRPr lang="ko-KR" b="1">
                  <a:solidFill>
                    <a:srgbClr val="FFFF00"/>
                  </a:solidFill>
                </a:endParaRPr>
              </a:p>
            </cx:txPr>
            <cx:visibility seriesName="0" categoryName="0" value="1"/>
            <cx:dataLabel idx="0" pos="outEnd">
              <cx:txPr>
                <a:bodyPr spcFirstLastPara="1" vertOverflow="ellipsis" wrap="square" lIns="0" tIns="0" rIns="0" bIns="0" anchor="ctr" anchorCtr="1"/>
                <a:lstStyle/>
                <a:p>
                  <a:pPr>
                    <a:defRPr b="1">
                      <a:solidFill>
                        <a:srgbClr val="FFFF00"/>
                      </a:solidFill>
                    </a:defRPr>
                  </a:pPr>
                  <a:r>
                    <a:rPr lang="ko-KR" b="1">
                      <a:solidFill>
                        <a:srgbClr val="FFFF00"/>
                      </a:solidFill>
                    </a:rPr>
                    <a:t>99</a:t>
                  </a:r>
                </a:p>
              </cx:txPr>
              <cx:visibility seriesName="0" categoryName="0" value="1"/>
            </cx:dataLabel>
            <cx:dataLabel idx="1" pos="outEnd">
              <cx:txPr>
                <a:bodyPr spcFirstLastPara="1" vertOverflow="ellipsis" wrap="square" lIns="0" tIns="0" rIns="0" bIns="0" anchor="ctr" anchorCtr="1"/>
                <a:lstStyle/>
                <a:p>
                  <a:pPr>
                    <a:defRPr b="1">
                      <a:solidFill>
                        <a:srgbClr val="FFFF00"/>
                      </a:solidFill>
                    </a:defRPr>
                  </a:pPr>
                  <a:r>
                    <a:rPr lang="ko-KR" b="1">
                      <a:solidFill>
                        <a:srgbClr val="FFFF00"/>
                      </a:solidFill>
                    </a:rPr>
                    <a:t>71</a:t>
                  </a:r>
                </a:p>
              </cx:txPr>
              <cx:visibility seriesName="0" categoryName="0" value="1"/>
            </cx:dataLabel>
            <cx:dataLabel idx="2" pos="outEnd">
              <cx:txPr>
                <a:bodyPr spcFirstLastPara="1" vertOverflow="ellipsis" wrap="square" lIns="0" tIns="0" rIns="0" bIns="0" anchor="ctr" anchorCtr="1"/>
                <a:lstStyle/>
                <a:p>
                  <a:pPr>
                    <a:defRPr b="1">
                      <a:solidFill>
                        <a:srgbClr val="FFFF00"/>
                      </a:solidFill>
                    </a:defRPr>
                  </a:pPr>
                  <a:r>
                    <a:rPr lang="ko-KR" b="1">
                      <a:solidFill>
                        <a:srgbClr val="FFFF00"/>
                      </a:solidFill>
                    </a:rPr>
                    <a:t>21</a:t>
                  </a:r>
                </a:p>
              </cx:txPr>
              <cx:visibility seriesName="0" categoryName="0" value="1"/>
            </cx:dataLabel>
            <cx:dataLabel idx="3" pos="outEnd">
              <cx:txPr>
                <a:bodyPr spcFirstLastPara="1" vertOverflow="ellipsis" wrap="square" lIns="0" tIns="0" rIns="0" bIns="0" anchor="ctr" anchorCtr="1"/>
                <a:lstStyle/>
                <a:p>
                  <a:pPr>
                    <a:defRPr b="1">
                      <a:solidFill>
                        <a:srgbClr val="FFFF00"/>
                      </a:solidFill>
                    </a:defRPr>
                  </a:pPr>
                  <a:r>
                    <a:rPr lang="ko-KR" b="1">
                      <a:solidFill>
                        <a:srgbClr val="FFFF00"/>
                      </a:solidFill>
                    </a:rPr>
                    <a:t>17</a:t>
                  </a:r>
                </a:p>
              </cx:txPr>
              <cx:visibility seriesName="0" categoryName="0" value="1"/>
            </cx:dataLabel>
          </cx:dataLabels>
          <cx:dataId val="0"/>
          <cx:layoutPr>
            <cx:aggregation/>
          </cx:layoutPr>
          <cx:axisId val="1"/>
        </cx:series>
        <cx:series layoutId="paretoLine" ownerIdx="0" uniqueId="{91E361B3-3D90-4DD4-882E-A56E18C5DDC0}">
          <cx:axisId val="2"/>
        </cx:series>
      </cx:plotAreaRegion>
      <cx:axis id="0">
        <cx:catScaling gapWidth="0"/>
        <cx:majorTickMarks type="out"/>
        <cx:tickLabels/>
      </cx:axis>
      <cx:axis id="1">
        <cx:valScaling/>
        <cx:majorTickMarks type="out"/>
        <cx:tickLabels/>
      </cx:axis>
      <cx:axis id="2">
        <cx:valScaling max="1" min="0"/>
        <cx:units unit="percentage"/>
        <cx:tickLabels/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noFill/>
                    </a:ln>
                    <a:effectLst/>
                  </c:spPr>
                </c15:leaderLines>
              </c:ext>
            </c:extLst>
          </c:dLbls>
          <c:cat>
            <c:multiLvlStrRef>
              <c:f>'CTS 오류 원인분류'!$H$110:$I$111</c:f>
              <c:multiLvlStrCache>
                <c:ptCount val="2"/>
                <c:lvl>
                  <c:pt idx="0">
                    <c:v>C102</c:v>
                  </c:pt>
                  <c:pt idx="1">
                    <c:v>Q101/R110</c:v>
                  </c:pt>
                </c:lvl>
                <c:lvl>
                  <c:pt idx="0">
                    <c:v>역삽</c:v>
                  </c:pt>
                  <c:pt idx="1">
                    <c:v>쇼트</c:v>
                  </c:pt>
                </c:lvl>
              </c:multiLvlStrCache>
            </c:multiLvlStrRef>
          </c:cat>
          <c:val>
            <c:numRef>
              <c:f>'CTS 오류 원인분류'!$J$110:$J$111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57-4275-86CD-1CA1588A4E6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</c:dLbls>
        <c:gapWidth val="100"/>
        <c:axId val="394906320"/>
        <c:axId val="394919632"/>
      </c:barChart>
      <c:catAx>
        <c:axId val="3949063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baseline="0">
                    <a:solidFill>
                      <a:srgbClr val="FFFF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ko-KR" sz="1800" b="1" i="0" baseline="0">
                    <a:solidFill>
                      <a:srgbClr val="FFFF00"/>
                    </a:solidFill>
                    <a:effectLst/>
                  </a:rPr>
                  <a:t>불량 </a:t>
                </a:r>
                <a:r>
                  <a:rPr lang="en-US" altLang="ko-KR" sz="1800" b="1" i="0" baseline="0">
                    <a:solidFill>
                      <a:srgbClr val="FFFF00"/>
                    </a:solidFill>
                    <a:effectLst/>
                  </a:rPr>
                  <a:t>Code  </a:t>
                </a:r>
                <a:r>
                  <a:rPr lang="ko-KR" altLang="en-US" sz="1800" b="1" i="0" baseline="0">
                    <a:solidFill>
                      <a:srgbClr val="FFFF00"/>
                    </a:solidFill>
                    <a:effectLst/>
                  </a:rPr>
                  <a:t>터짐</a:t>
                </a:r>
                <a:r>
                  <a:rPr lang="en-US" altLang="ko-KR" sz="1800" b="1" i="0" baseline="0">
                    <a:solidFill>
                      <a:srgbClr val="FFFF00"/>
                    </a:solidFill>
                    <a:effectLst/>
                  </a:rPr>
                  <a:t> </a:t>
                </a:r>
                <a:r>
                  <a:rPr lang="ko-KR" altLang="ko-KR" sz="1800" b="1" i="0" baseline="0">
                    <a:solidFill>
                      <a:srgbClr val="FFFF00"/>
                    </a:solidFill>
                    <a:effectLst/>
                  </a:rPr>
                  <a:t>주요 부품 원인</a:t>
                </a:r>
                <a:endParaRPr lang="ko-KR" altLang="ko-KR">
                  <a:solidFill>
                    <a:srgbClr val="FFFF00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baseline="0">
                  <a:solidFill>
                    <a:srgbClr val="FFFF00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lt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4919632"/>
        <c:crosses val="autoZero"/>
        <c:auto val="1"/>
        <c:lblAlgn val="ctr"/>
        <c:lblOffset val="100"/>
        <c:noMultiLvlLbl val="0"/>
      </c:catAx>
      <c:valAx>
        <c:axId val="394919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baseline="0">
                    <a:solidFill>
                      <a:srgbClr val="FFFF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1600" b="1">
                    <a:solidFill>
                      <a:srgbClr val="FFFF00"/>
                    </a:solidFill>
                  </a:rPr>
                  <a:t>불량 터짐 주요 부품 원인</a:t>
                </a:r>
              </a:p>
            </c:rich>
          </c:tx>
          <c:layout>
            <c:manualLayout>
              <c:xMode val="edge"/>
              <c:yMode val="edge"/>
              <c:x val="0.36190192777287555"/>
              <c:y val="0.921088773964009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baseline="0">
                  <a:solidFill>
                    <a:srgbClr val="FFFF00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lt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4906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>
                <a:solidFill>
                  <a:srgbClr val="FF0000"/>
                </a:solidFill>
              </a:rPr>
              <a:t>결합불량</a:t>
            </a:r>
            <a:endParaRPr lang="ko-KR">
              <a:solidFill>
                <a:srgbClr val="FF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cat>
            <c:multiLvlStrRef>
              <c:f>'CTS 오류 원인분류'!$H$2:$I$3</c:f>
              <c:multiLvlStrCache>
                <c:ptCount val="2"/>
                <c:lvl>
                  <c:pt idx="0">
                    <c:v>J100</c:v>
                  </c:pt>
                  <c:pt idx="1">
                    <c:v>J101</c:v>
                  </c:pt>
                </c:lvl>
                <c:lvl>
                  <c:pt idx="0">
                    <c:v>역삽</c:v>
                  </c:pt>
                </c:lvl>
              </c:multiLvlStrCache>
            </c:multiLvlStrRef>
          </c:cat>
          <c:val>
            <c:numRef>
              <c:f>'CTS 오류 원인분류'!$J$2:$J$3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DD-442D-B15A-674EF7025D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317125360"/>
        <c:axId val="317123696"/>
      </c:barChart>
      <c:catAx>
        <c:axId val="31712536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7123696"/>
        <c:crosses val="autoZero"/>
        <c:auto val="1"/>
        <c:lblAlgn val="ctr"/>
        <c:lblOffset val="100"/>
        <c:noMultiLvlLbl val="0"/>
      </c:catAx>
      <c:valAx>
        <c:axId val="31712369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7125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noFill/>
                    </a:ln>
                    <a:effectLst/>
                  </c:spPr>
                </c15:leaderLines>
              </c:ext>
            </c:extLst>
          </c:dLbls>
          <c:cat>
            <c:multiLvlStrRef>
              <c:f>'CTS 오류 원인분류'!$H$4:$I$18</c:f>
              <c:multiLvlStrCache>
                <c:ptCount val="15"/>
                <c:lvl>
                  <c:pt idx="0">
                    <c:v>D1</c:v>
                  </c:pt>
                  <c:pt idx="1">
                    <c:v>D2</c:v>
                  </c:pt>
                  <c:pt idx="2">
                    <c:v>D3</c:v>
                  </c:pt>
                  <c:pt idx="3">
                    <c:v>Q10</c:v>
                  </c:pt>
                  <c:pt idx="4">
                    <c:v>SW</c:v>
                  </c:pt>
                  <c:pt idx="5">
                    <c:v>SW2</c:v>
                  </c:pt>
                  <c:pt idx="6">
                    <c:v>Q1</c:v>
                  </c:pt>
                  <c:pt idx="7">
                    <c:v>SW</c:v>
                  </c:pt>
                  <c:pt idx="8">
                    <c:v>SW1</c:v>
                  </c:pt>
                  <c:pt idx="9">
                    <c:v>SW5</c:v>
                  </c:pt>
                  <c:pt idx="10">
                    <c:v>SW2</c:v>
                  </c:pt>
                  <c:pt idx="11">
                    <c:v>SW3</c:v>
                  </c:pt>
                  <c:pt idx="12">
                    <c:v>SW4</c:v>
                  </c:pt>
                  <c:pt idx="13">
                    <c:v>SW5</c:v>
                  </c:pt>
                  <c:pt idx="14">
                    <c:v>SW7</c:v>
                  </c:pt>
                </c:lvl>
                <c:lvl>
                  <c:pt idx="0">
                    <c:v>부품파손</c:v>
                  </c:pt>
                  <c:pt idx="5">
                    <c:v>동박파손</c:v>
                  </c:pt>
                  <c:pt idx="6">
                    <c:v>원자재불량</c:v>
                  </c:pt>
                  <c:pt idx="14">
                    <c:v>미삽</c:v>
                  </c:pt>
                </c:lvl>
              </c:multiLvlStrCache>
            </c:multiLvlStrRef>
          </c:cat>
          <c:val>
            <c:numRef>
              <c:f>'CTS 오류 원인분류'!$J$4:$J$18</c:f>
              <c:numCache>
                <c:formatCode>General</c:formatCode>
                <c:ptCount val="15"/>
                <c:pt idx="0">
                  <c:v>5</c:v>
                </c:pt>
                <c:pt idx="1">
                  <c:v>1</c:v>
                </c:pt>
                <c:pt idx="2">
                  <c:v>8</c:v>
                </c:pt>
                <c:pt idx="3">
                  <c:v>2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8</c:v>
                </c:pt>
                <c:pt idx="8">
                  <c:v>2</c:v>
                </c:pt>
                <c:pt idx="9">
                  <c:v>1</c:v>
                </c:pt>
                <c:pt idx="10">
                  <c:v>4</c:v>
                </c:pt>
                <c:pt idx="11">
                  <c:v>3</c:v>
                </c:pt>
                <c:pt idx="12">
                  <c:v>3</c:v>
                </c:pt>
                <c:pt idx="13">
                  <c:v>4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59-44F3-876B-A5BE4F43C984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</c:dLbls>
        <c:gapWidth val="100"/>
        <c:axId val="394906320"/>
        <c:axId val="394919632"/>
      </c:barChart>
      <c:catAx>
        <c:axId val="3949063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baseline="0">
                    <a:solidFill>
                      <a:srgbClr val="FFFF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ko-KR" sz="1800" b="1" i="0" baseline="0">
                    <a:solidFill>
                      <a:srgbClr val="FFFF00"/>
                    </a:solidFill>
                    <a:effectLst/>
                  </a:rPr>
                  <a:t>불량</a:t>
                </a:r>
                <a:r>
                  <a:rPr lang="en-US" altLang="ko-KR" sz="1800" b="1" i="0" baseline="0">
                    <a:solidFill>
                      <a:srgbClr val="FFFF00"/>
                    </a:solidFill>
                    <a:effectLst/>
                  </a:rPr>
                  <a:t> Code 24  </a:t>
                </a:r>
                <a:r>
                  <a:rPr lang="ko-KR" altLang="ko-KR" sz="1800" b="1" i="0" baseline="0">
                    <a:solidFill>
                      <a:srgbClr val="FFFF00"/>
                    </a:solidFill>
                    <a:effectLst/>
                  </a:rPr>
                  <a:t>주요 부품 원인</a:t>
                </a:r>
                <a:endParaRPr lang="ko-KR" altLang="ko-KR">
                  <a:solidFill>
                    <a:srgbClr val="FFFF00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baseline="0">
                  <a:solidFill>
                    <a:srgbClr val="FFFF00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lt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4919632"/>
        <c:crosses val="autoZero"/>
        <c:auto val="1"/>
        <c:lblAlgn val="ctr"/>
        <c:lblOffset val="100"/>
        <c:noMultiLvlLbl val="0"/>
      </c:catAx>
      <c:valAx>
        <c:axId val="394919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baseline="0">
                    <a:solidFill>
                      <a:srgbClr val="FFFF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1600" b="1">
                    <a:solidFill>
                      <a:srgbClr val="FFFF00"/>
                    </a:solidFill>
                  </a:rPr>
                  <a:t>불량 </a:t>
                </a:r>
                <a:r>
                  <a:rPr lang="en-US" altLang="ko-KR" sz="1600" b="1">
                    <a:solidFill>
                      <a:srgbClr val="FFFF00"/>
                    </a:solidFill>
                  </a:rPr>
                  <a:t>Code 24 </a:t>
                </a:r>
                <a:r>
                  <a:rPr lang="ko-KR" altLang="en-US" sz="1600" b="1">
                    <a:solidFill>
                      <a:srgbClr val="FFFF00"/>
                    </a:solidFill>
                  </a:rPr>
                  <a:t>주요 부품 원인</a:t>
                </a:r>
              </a:p>
            </c:rich>
          </c:tx>
          <c:layout>
            <c:manualLayout>
              <c:xMode val="edge"/>
              <c:yMode val="edge"/>
              <c:x val="0.36190192777287555"/>
              <c:y val="0.921088773964009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baseline="0">
                  <a:solidFill>
                    <a:srgbClr val="FFFF00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lt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4906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noFill/>
                    </a:ln>
                    <a:effectLst/>
                  </c:spPr>
                </c15:leaderLines>
              </c:ext>
            </c:extLst>
          </c:dLbls>
          <c:cat>
            <c:multiLvlStrRef>
              <c:f>'CTS 오류 원인분류'!$H$19:$I$25</c:f>
              <c:multiLvlStrCache>
                <c:ptCount val="7"/>
                <c:lvl>
                  <c:pt idx="0">
                    <c:v>IC111</c:v>
                  </c:pt>
                  <c:pt idx="1">
                    <c:v>D112</c:v>
                  </c:pt>
                  <c:pt idx="2">
                    <c:v>IC111</c:v>
                  </c:pt>
                  <c:pt idx="3">
                    <c:v>R101</c:v>
                  </c:pt>
                  <c:pt idx="4">
                    <c:v>R105</c:v>
                  </c:pt>
                  <c:pt idx="5">
                    <c:v>R118</c:v>
                  </c:pt>
                  <c:pt idx="6">
                    <c:v>ZD101</c:v>
                  </c:pt>
                </c:lvl>
                <c:lvl>
                  <c:pt idx="0">
                    <c:v>동박파손</c:v>
                  </c:pt>
                  <c:pt idx="1">
                    <c:v>역삽</c:v>
                  </c:pt>
                  <c:pt idx="3">
                    <c:v>오삽</c:v>
                  </c:pt>
                </c:lvl>
              </c:multiLvlStrCache>
            </c:multiLvlStrRef>
          </c:cat>
          <c:val>
            <c:numRef>
              <c:f>'CTS 오류 원인분류'!$J$19:$J$25</c:f>
              <c:numCache>
                <c:formatCode>General</c:formatCode>
                <c:ptCount val="7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2E-45A5-95D4-9847D0EE493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</c:dLbls>
        <c:gapWidth val="100"/>
        <c:axId val="394906320"/>
        <c:axId val="394919632"/>
      </c:barChart>
      <c:catAx>
        <c:axId val="3949063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baseline="0">
                    <a:solidFill>
                      <a:srgbClr val="FFFF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ko-KR" sz="1800" b="1" i="0" baseline="0">
                    <a:solidFill>
                      <a:srgbClr val="FFFF00"/>
                    </a:solidFill>
                    <a:effectLst/>
                  </a:rPr>
                  <a:t>불량 </a:t>
                </a:r>
                <a:r>
                  <a:rPr lang="en-US" altLang="ko-KR" sz="1800" b="1" i="0" baseline="0">
                    <a:solidFill>
                      <a:srgbClr val="FFFF00"/>
                    </a:solidFill>
                    <a:effectLst/>
                  </a:rPr>
                  <a:t>Code  24 -40 </a:t>
                </a:r>
                <a:r>
                  <a:rPr lang="ko-KR" altLang="ko-KR" sz="1800" b="1" i="0" baseline="0">
                    <a:solidFill>
                      <a:srgbClr val="FFFF00"/>
                    </a:solidFill>
                    <a:effectLst/>
                  </a:rPr>
                  <a:t>주요 부품 원인</a:t>
                </a:r>
                <a:endParaRPr lang="ko-KR" altLang="ko-KR">
                  <a:solidFill>
                    <a:srgbClr val="FFFF00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baseline="0">
                  <a:solidFill>
                    <a:srgbClr val="FFFF00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lt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4919632"/>
        <c:crosses val="autoZero"/>
        <c:auto val="1"/>
        <c:lblAlgn val="ctr"/>
        <c:lblOffset val="100"/>
        <c:noMultiLvlLbl val="0"/>
      </c:catAx>
      <c:valAx>
        <c:axId val="394919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baseline="0">
                    <a:solidFill>
                      <a:srgbClr val="FFFF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1600" b="1">
                    <a:solidFill>
                      <a:srgbClr val="FFFF00"/>
                    </a:solidFill>
                  </a:rPr>
                  <a:t>불량 </a:t>
                </a:r>
                <a:r>
                  <a:rPr lang="en-US" altLang="ko-KR" sz="1600" b="1">
                    <a:solidFill>
                      <a:srgbClr val="FFFF00"/>
                    </a:solidFill>
                  </a:rPr>
                  <a:t>Code 24-40</a:t>
                </a:r>
                <a:r>
                  <a:rPr lang="en-US" altLang="ko-KR" sz="1600" b="1" baseline="0">
                    <a:solidFill>
                      <a:srgbClr val="FFFF00"/>
                    </a:solidFill>
                  </a:rPr>
                  <a:t> </a:t>
                </a:r>
                <a:r>
                  <a:rPr lang="ko-KR" altLang="en-US" sz="1600" b="1">
                    <a:solidFill>
                      <a:srgbClr val="FFFF00"/>
                    </a:solidFill>
                  </a:rPr>
                  <a:t>주요 부품 원인</a:t>
                </a:r>
              </a:p>
            </c:rich>
          </c:tx>
          <c:layout>
            <c:manualLayout>
              <c:xMode val="edge"/>
              <c:yMode val="edge"/>
              <c:x val="0.36190192777287555"/>
              <c:y val="0.921088773964009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baseline="0">
                  <a:solidFill>
                    <a:srgbClr val="FFFF00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lt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4906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noFill/>
                    </a:ln>
                    <a:effectLst/>
                  </c:spPr>
                </c15:leaderLines>
              </c:ext>
            </c:extLst>
          </c:dLbls>
          <c:cat>
            <c:strRef>
              <c:f>'CTS 오류 원인분류'!$H$26:$I$26</c:f>
              <c:strCache>
                <c:ptCount val="2"/>
                <c:pt idx="0">
                  <c:v>동박파손</c:v>
                </c:pt>
                <c:pt idx="1">
                  <c:v>J100</c:v>
                </c:pt>
              </c:strCache>
            </c:strRef>
          </c:cat>
          <c:val>
            <c:numRef>
              <c:f>'CTS 오류 원인분류'!$J$26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B3-404A-BB65-6D306E245ED8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</c:dLbls>
        <c:gapWidth val="100"/>
        <c:axId val="394906320"/>
        <c:axId val="394919632"/>
      </c:barChart>
      <c:catAx>
        <c:axId val="3949063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baseline="0">
                    <a:solidFill>
                      <a:srgbClr val="FFFF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ko-KR" sz="1800" b="1" i="0" baseline="0">
                    <a:solidFill>
                      <a:srgbClr val="FFFF00"/>
                    </a:solidFill>
                    <a:effectLst/>
                  </a:rPr>
                  <a:t>불량 </a:t>
                </a:r>
                <a:r>
                  <a:rPr lang="en-US" altLang="ko-KR" sz="1800" b="1" i="0" baseline="0">
                    <a:solidFill>
                      <a:srgbClr val="FFFF00"/>
                    </a:solidFill>
                    <a:effectLst/>
                  </a:rPr>
                  <a:t>Code  24 -50 </a:t>
                </a:r>
                <a:r>
                  <a:rPr lang="ko-KR" altLang="ko-KR" sz="1800" b="1" i="0" baseline="0">
                    <a:solidFill>
                      <a:srgbClr val="FFFF00"/>
                    </a:solidFill>
                    <a:effectLst/>
                  </a:rPr>
                  <a:t>주요 부품 원인</a:t>
                </a:r>
                <a:endParaRPr lang="ko-KR" altLang="ko-KR">
                  <a:solidFill>
                    <a:srgbClr val="FFFF00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baseline="0">
                  <a:solidFill>
                    <a:srgbClr val="FFFF00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lt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4919632"/>
        <c:crosses val="autoZero"/>
        <c:auto val="1"/>
        <c:lblAlgn val="ctr"/>
        <c:lblOffset val="100"/>
        <c:noMultiLvlLbl val="0"/>
      </c:catAx>
      <c:valAx>
        <c:axId val="394919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baseline="0">
                    <a:solidFill>
                      <a:srgbClr val="FFFF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1600" b="1">
                    <a:solidFill>
                      <a:srgbClr val="FFFF00"/>
                    </a:solidFill>
                  </a:rPr>
                  <a:t>불량 </a:t>
                </a:r>
                <a:r>
                  <a:rPr lang="en-US" altLang="ko-KR" sz="1600" b="1">
                    <a:solidFill>
                      <a:srgbClr val="FFFF00"/>
                    </a:solidFill>
                  </a:rPr>
                  <a:t>Code 24-50</a:t>
                </a:r>
                <a:r>
                  <a:rPr lang="en-US" altLang="ko-KR" sz="1600" b="1" baseline="0">
                    <a:solidFill>
                      <a:srgbClr val="FFFF00"/>
                    </a:solidFill>
                  </a:rPr>
                  <a:t> </a:t>
                </a:r>
                <a:r>
                  <a:rPr lang="ko-KR" altLang="en-US" sz="1600" b="1">
                    <a:solidFill>
                      <a:srgbClr val="FFFF00"/>
                    </a:solidFill>
                  </a:rPr>
                  <a:t>주요 부품 원인</a:t>
                </a:r>
              </a:p>
            </c:rich>
          </c:tx>
          <c:layout>
            <c:manualLayout>
              <c:xMode val="edge"/>
              <c:yMode val="edge"/>
              <c:x val="0.36190192777287555"/>
              <c:y val="0.921088773964009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baseline="0">
                  <a:solidFill>
                    <a:srgbClr val="FFFF00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lt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4906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noFill/>
                    </a:ln>
                    <a:effectLst/>
                  </c:spPr>
                </c15:leaderLines>
              </c:ext>
            </c:extLst>
          </c:dLbls>
          <c:cat>
            <c:multiLvlStrRef>
              <c:f>'CTS 오류 원인분류'!$H$27:$I$42</c:f>
              <c:multiLvlStrCache>
                <c:ptCount val="16"/>
                <c:lvl>
                  <c:pt idx="0">
                    <c:v>C116</c:v>
                  </c:pt>
                  <c:pt idx="1">
                    <c:v>FND</c:v>
                  </c:pt>
                  <c:pt idx="2">
                    <c:v>FND</c:v>
                  </c:pt>
                  <c:pt idx="3">
                    <c:v>C1</c:v>
                  </c:pt>
                  <c:pt idx="4">
                    <c:v>FND1</c:v>
                  </c:pt>
                  <c:pt idx="5">
                    <c:v>IC1</c:v>
                  </c:pt>
                  <c:pt idx="6">
                    <c:v>IC4</c:v>
                  </c:pt>
                  <c:pt idx="7">
                    <c:v>Q6</c:v>
                  </c:pt>
                  <c:pt idx="8">
                    <c:v>Q8</c:v>
                  </c:pt>
                  <c:pt idx="9">
                    <c:v>FND</c:v>
                  </c:pt>
                  <c:pt idx="10">
                    <c:v>IC1</c:v>
                  </c:pt>
                  <c:pt idx="11">
                    <c:v>IC4</c:v>
                  </c:pt>
                  <c:pt idx="12">
                    <c:v>Q3</c:v>
                  </c:pt>
                  <c:pt idx="13">
                    <c:v>Q1</c:v>
                  </c:pt>
                  <c:pt idx="14">
                    <c:v>Q2</c:v>
                  </c:pt>
                  <c:pt idx="15">
                    <c:v>R13</c:v>
                  </c:pt>
                </c:lvl>
                <c:lvl>
                  <c:pt idx="0">
                    <c:v>동박파손</c:v>
                  </c:pt>
                  <c:pt idx="2">
                    <c:v>쇼트</c:v>
                  </c:pt>
                  <c:pt idx="9">
                    <c:v>원자재불량</c:v>
                  </c:pt>
                  <c:pt idx="13">
                    <c:v>단선</c:v>
                  </c:pt>
                  <c:pt idx="14">
                    <c:v>틀어짐</c:v>
                  </c:pt>
                  <c:pt idx="15">
                    <c:v>부품파손</c:v>
                  </c:pt>
                </c:lvl>
              </c:multiLvlStrCache>
            </c:multiLvlStrRef>
          </c:cat>
          <c:val>
            <c:numRef>
              <c:f>'CTS 오류 원인분류'!$J$27:$J$42</c:f>
              <c:numCache>
                <c:formatCode>General</c:formatCode>
                <c:ptCount val="16"/>
                <c:pt idx="0">
                  <c:v>1</c:v>
                </c:pt>
                <c:pt idx="1">
                  <c:v>4</c:v>
                </c:pt>
                <c:pt idx="2">
                  <c:v>5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22</c:v>
                </c:pt>
                <c:pt idx="10">
                  <c:v>1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37-4542-B060-37368719433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</c:dLbls>
        <c:gapWidth val="100"/>
        <c:axId val="394906320"/>
        <c:axId val="394919632"/>
      </c:barChart>
      <c:catAx>
        <c:axId val="3949063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baseline="0">
                    <a:solidFill>
                      <a:srgbClr val="FFFF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ko-KR" sz="1800" b="1" i="0" baseline="0">
                    <a:solidFill>
                      <a:srgbClr val="FFFF00"/>
                    </a:solidFill>
                    <a:effectLst/>
                  </a:rPr>
                  <a:t>불량 </a:t>
                </a:r>
                <a:r>
                  <a:rPr lang="en-US" altLang="ko-KR" sz="1800" b="1" i="0" baseline="0">
                    <a:solidFill>
                      <a:srgbClr val="FFFF00"/>
                    </a:solidFill>
                    <a:effectLst/>
                  </a:rPr>
                  <a:t>Code  24 -60 </a:t>
                </a:r>
                <a:r>
                  <a:rPr lang="ko-KR" altLang="ko-KR" sz="1800" b="1" i="0" baseline="0">
                    <a:solidFill>
                      <a:srgbClr val="FFFF00"/>
                    </a:solidFill>
                    <a:effectLst/>
                  </a:rPr>
                  <a:t>주요 부품 원인</a:t>
                </a:r>
                <a:endParaRPr lang="ko-KR" altLang="ko-KR">
                  <a:solidFill>
                    <a:srgbClr val="FFFF00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baseline="0">
                  <a:solidFill>
                    <a:srgbClr val="FFFF00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lt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4919632"/>
        <c:crosses val="autoZero"/>
        <c:auto val="1"/>
        <c:lblAlgn val="ctr"/>
        <c:lblOffset val="100"/>
        <c:noMultiLvlLbl val="0"/>
      </c:catAx>
      <c:valAx>
        <c:axId val="394919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baseline="0">
                    <a:solidFill>
                      <a:srgbClr val="FFFF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1600" b="1">
                    <a:solidFill>
                      <a:srgbClr val="FFFF00"/>
                    </a:solidFill>
                  </a:rPr>
                  <a:t>불량 </a:t>
                </a:r>
                <a:r>
                  <a:rPr lang="en-US" altLang="ko-KR" sz="1600" b="1">
                    <a:solidFill>
                      <a:srgbClr val="FFFF00"/>
                    </a:solidFill>
                  </a:rPr>
                  <a:t>Code 24-60</a:t>
                </a:r>
                <a:r>
                  <a:rPr lang="en-US" altLang="ko-KR" sz="1600" b="1" baseline="0">
                    <a:solidFill>
                      <a:srgbClr val="FFFF00"/>
                    </a:solidFill>
                  </a:rPr>
                  <a:t> </a:t>
                </a:r>
                <a:r>
                  <a:rPr lang="ko-KR" altLang="en-US" sz="1600" b="1">
                    <a:solidFill>
                      <a:srgbClr val="FFFF00"/>
                    </a:solidFill>
                  </a:rPr>
                  <a:t>주요 부품 원인</a:t>
                </a:r>
              </a:p>
            </c:rich>
          </c:tx>
          <c:layout>
            <c:manualLayout>
              <c:xMode val="edge"/>
              <c:yMode val="edge"/>
              <c:x val="0.36190192777287555"/>
              <c:y val="0.921088773964009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baseline="0">
                  <a:solidFill>
                    <a:srgbClr val="FFFF00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lt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4906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noFill/>
                    </a:ln>
                    <a:effectLst/>
                  </c:spPr>
                </c15:leaderLines>
              </c:ext>
            </c:extLst>
          </c:dLbls>
          <c:cat>
            <c:multiLvlStrRef>
              <c:f>'CTS 오류 원인분류'!$H$43:$I$45</c:f>
              <c:multiLvlStrCache>
                <c:ptCount val="3"/>
                <c:lvl>
                  <c:pt idx="0">
                    <c:v>IC3</c:v>
                  </c:pt>
                  <c:pt idx="1">
                    <c:v>SW2</c:v>
                  </c:pt>
                  <c:pt idx="2">
                    <c:v>SW7</c:v>
                  </c:pt>
                </c:lvl>
                <c:lvl>
                  <c:pt idx="0">
                    <c:v>냉땜</c:v>
                  </c:pt>
                  <c:pt idx="1">
                    <c:v>부품파손</c:v>
                  </c:pt>
                </c:lvl>
              </c:multiLvlStrCache>
            </c:multiLvlStrRef>
          </c:cat>
          <c:val>
            <c:numRef>
              <c:f>'CTS 오류 원인분류'!$J$43:$J$45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C9-4759-9C93-C2C5FA0B46AB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</c:dLbls>
        <c:gapWidth val="100"/>
        <c:axId val="394906320"/>
        <c:axId val="394919632"/>
      </c:barChart>
      <c:catAx>
        <c:axId val="3949063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baseline="0">
                    <a:solidFill>
                      <a:srgbClr val="FFFF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ko-KR" sz="1800" b="1" i="0" baseline="0">
                    <a:solidFill>
                      <a:srgbClr val="FFFF00"/>
                    </a:solidFill>
                    <a:effectLst/>
                  </a:rPr>
                  <a:t>불량 </a:t>
                </a:r>
                <a:r>
                  <a:rPr lang="en-US" altLang="ko-KR" sz="1800" b="1" i="0" baseline="0">
                    <a:solidFill>
                      <a:srgbClr val="FFFF00"/>
                    </a:solidFill>
                    <a:effectLst/>
                  </a:rPr>
                  <a:t>Code  24 -80 </a:t>
                </a:r>
                <a:r>
                  <a:rPr lang="ko-KR" altLang="ko-KR" sz="1800" b="1" i="0" baseline="0">
                    <a:solidFill>
                      <a:srgbClr val="FFFF00"/>
                    </a:solidFill>
                    <a:effectLst/>
                  </a:rPr>
                  <a:t>주요 부품 원인</a:t>
                </a:r>
                <a:endParaRPr lang="ko-KR" altLang="ko-KR">
                  <a:solidFill>
                    <a:srgbClr val="FFFF00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baseline="0">
                  <a:solidFill>
                    <a:srgbClr val="FFFF00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lt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4919632"/>
        <c:crosses val="autoZero"/>
        <c:auto val="1"/>
        <c:lblAlgn val="ctr"/>
        <c:lblOffset val="100"/>
        <c:noMultiLvlLbl val="0"/>
      </c:catAx>
      <c:valAx>
        <c:axId val="394919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baseline="0">
                    <a:solidFill>
                      <a:srgbClr val="FFFF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1600" b="1">
                    <a:solidFill>
                      <a:srgbClr val="FFFF00"/>
                    </a:solidFill>
                  </a:rPr>
                  <a:t>불량 </a:t>
                </a:r>
                <a:r>
                  <a:rPr lang="en-US" altLang="ko-KR" sz="1600" b="1">
                    <a:solidFill>
                      <a:srgbClr val="FFFF00"/>
                    </a:solidFill>
                  </a:rPr>
                  <a:t>Code 24-80</a:t>
                </a:r>
                <a:r>
                  <a:rPr lang="en-US" altLang="ko-KR" sz="1600" b="1" baseline="0">
                    <a:solidFill>
                      <a:srgbClr val="FFFF00"/>
                    </a:solidFill>
                  </a:rPr>
                  <a:t> </a:t>
                </a:r>
                <a:r>
                  <a:rPr lang="ko-KR" altLang="en-US" sz="1600" b="1">
                    <a:solidFill>
                      <a:srgbClr val="FFFF00"/>
                    </a:solidFill>
                  </a:rPr>
                  <a:t>주요 부품 원인</a:t>
                </a:r>
              </a:p>
            </c:rich>
          </c:tx>
          <c:layout>
            <c:manualLayout>
              <c:xMode val="edge"/>
              <c:yMode val="edge"/>
              <c:x val="0.36190192777287555"/>
              <c:y val="0.921088773964009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baseline="0">
                  <a:solidFill>
                    <a:srgbClr val="FFFF00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lt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4906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noFill/>
                    </a:ln>
                    <a:effectLst/>
                  </c:spPr>
                </c15:leaderLines>
              </c:ext>
            </c:extLst>
          </c:dLbls>
          <c:cat>
            <c:multiLvlStrRef>
              <c:f>'CTS 오류 원인분류'!$H$50:$I$66</c:f>
              <c:multiLvlStrCache>
                <c:ptCount val="17"/>
                <c:lvl>
                  <c:pt idx="0">
                    <c:v>J100</c:v>
                  </c:pt>
                  <c:pt idx="1">
                    <c:v>D8</c:v>
                  </c:pt>
                  <c:pt idx="2">
                    <c:v>IC1</c:v>
                  </c:pt>
                  <c:pt idx="3">
                    <c:v>RY</c:v>
                  </c:pt>
                  <c:pt idx="4">
                    <c:v>RY2</c:v>
                  </c:pt>
                  <c:pt idx="5">
                    <c:v>J1</c:v>
                  </c:pt>
                  <c:pt idx="6">
                    <c:v>Q15</c:v>
                  </c:pt>
                  <c:pt idx="7">
                    <c:v>J12</c:v>
                  </c:pt>
                  <c:pt idx="8">
                    <c:v>JP2</c:v>
                  </c:pt>
                  <c:pt idx="9">
                    <c:v>RY1</c:v>
                  </c:pt>
                  <c:pt idx="10">
                    <c:v>D8</c:v>
                  </c:pt>
                  <c:pt idx="11">
                    <c:v>Q15</c:v>
                  </c:pt>
                  <c:pt idx="12">
                    <c:v>RY</c:v>
                  </c:pt>
                  <c:pt idx="13">
                    <c:v>RY1</c:v>
                  </c:pt>
                  <c:pt idx="14">
                    <c:v>RY2</c:v>
                  </c:pt>
                  <c:pt idx="15">
                    <c:v>RY1</c:v>
                  </c:pt>
                  <c:pt idx="16">
                    <c:v>Q15</c:v>
                  </c:pt>
                </c:lvl>
                <c:lvl>
                  <c:pt idx="0">
                    <c:v>동박파손</c:v>
                  </c:pt>
                  <c:pt idx="1">
                    <c:v>원자재불량</c:v>
                  </c:pt>
                  <c:pt idx="5">
                    <c:v>미삽</c:v>
                  </c:pt>
                  <c:pt idx="7">
                    <c:v>오삽</c:v>
                  </c:pt>
                  <c:pt idx="10">
                    <c:v>역삽</c:v>
                  </c:pt>
                  <c:pt idx="12">
                    <c:v>반삽</c:v>
                  </c:pt>
                  <c:pt idx="15">
                    <c:v>쇼트</c:v>
                  </c:pt>
                  <c:pt idx="16">
                    <c:v>미납</c:v>
                  </c:pt>
                </c:lvl>
              </c:multiLvlStrCache>
            </c:multiLvlStrRef>
          </c:cat>
          <c:val>
            <c:numRef>
              <c:f>'CTS 오류 원인분류'!$J$50:$J$66</c:f>
              <c:numCache>
                <c:formatCode>General</c:formatCode>
                <c:ptCount val="17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9F-4A1C-B507-FA7D0210603C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</c:dLbls>
        <c:gapWidth val="100"/>
        <c:axId val="394906320"/>
        <c:axId val="394919632"/>
      </c:barChart>
      <c:catAx>
        <c:axId val="3949063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baseline="0">
                    <a:solidFill>
                      <a:srgbClr val="FFFF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ko-KR" sz="1800" b="1" i="0" baseline="0">
                    <a:solidFill>
                      <a:srgbClr val="FFFF00"/>
                    </a:solidFill>
                    <a:effectLst/>
                  </a:rPr>
                  <a:t>불량 </a:t>
                </a:r>
                <a:r>
                  <a:rPr lang="en-US" altLang="ko-KR" sz="1800" b="1" i="0" baseline="0">
                    <a:solidFill>
                      <a:srgbClr val="FFFF00"/>
                    </a:solidFill>
                    <a:effectLst/>
                  </a:rPr>
                  <a:t>Code  24 -110 </a:t>
                </a:r>
                <a:r>
                  <a:rPr lang="ko-KR" altLang="ko-KR" sz="1800" b="1" i="0" baseline="0">
                    <a:solidFill>
                      <a:srgbClr val="FFFF00"/>
                    </a:solidFill>
                    <a:effectLst/>
                  </a:rPr>
                  <a:t>주요 부품 원인</a:t>
                </a:r>
                <a:endParaRPr lang="ko-KR" altLang="ko-KR">
                  <a:solidFill>
                    <a:srgbClr val="FFFF00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baseline="0">
                  <a:solidFill>
                    <a:srgbClr val="FFFF00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lt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4919632"/>
        <c:crosses val="autoZero"/>
        <c:auto val="1"/>
        <c:lblAlgn val="ctr"/>
        <c:lblOffset val="100"/>
        <c:noMultiLvlLbl val="0"/>
      </c:catAx>
      <c:valAx>
        <c:axId val="394919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baseline="0">
                    <a:solidFill>
                      <a:srgbClr val="FFFF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1600" b="1">
                    <a:solidFill>
                      <a:srgbClr val="FFFF00"/>
                    </a:solidFill>
                  </a:rPr>
                  <a:t>불량 </a:t>
                </a:r>
                <a:r>
                  <a:rPr lang="en-US" altLang="ko-KR" sz="1600" b="1">
                    <a:solidFill>
                      <a:srgbClr val="FFFF00"/>
                    </a:solidFill>
                  </a:rPr>
                  <a:t>Code 24-110</a:t>
                </a:r>
                <a:r>
                  <a:rPr lang="en-US" altLang="ko-KR" sz="1600" b="1" baseline="0">
                    <a:solidFill>
                      <a:srgbClr val="FFFF00"/>
                    </a:solidFill>
                  </a:rPr>
                  <a:t> </a:t>
                </a:r>
                <a:r>
                  <a:rPr lang="ko-KR" altLang="en-US" sz="1600" b="1">
                    <a:solidFill>
                      <a:srgbClr val="FFFF00"/>
                    </a:solidFill>
                  </a:rPr>
                  <a:t>주요 부품 원인</a:t>
                </a:r>
              </a:p>
            </c:rich>
          </c:tx>
          <c:layout>
            <c:manualLayout>
              <c:xMode val="edge"/>
              <c:yMode val="edge"/>
              <c:x val="0.36190192777287555"/>
              <c:y val="0.921088773964009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baseline="0">
                  <a:solidFill>
                    <a:srgbClr val="FFFF00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lt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4906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noFill/>
                    </a:ln>
                    <a:effectLst/>
                  </c:spPr>
                </c15:leaderLines>
              </c:ext>
            </c:extLst>
          </c:dLbls>
          <c:cat>
            <c:multiLvlStrRef>
              <c:f>'CTS 오류 원인분류'!$H$46:$I$49</c:f>
              <c:multiLvlStrCache>
                <c:ptCount val="4"/>
                <c:lvl>
                  <c:pt idx="0">
                    <c:v>J100</c:v>
                  </c:pt>
                  <c:pt idx="1">
                    <c:v>소자X</c:v>
                  </c:pt>
                  <c:pt idx="2">
                    <c:v>R61</c:v>
                  </c:pt>
                  <c:pt idx="3">
                    <c:v>R66</c:v>
                  </c:pt>
                </c:lvl>
                <c:lvl>
                  <c:pt idx="0">
                    <c:v>동박파손</c:v>
                  </c:pt>
                  <c:pt idx="2">
                    <c:v>미납</c:v>
                  </c:pt>
                  <c:pt idx="3">
                    <c:v>부품파손</c:v>
                  </c:pt>
                </c:lvl>
              </c:multiLvlStrCache>
            </c:multiLvlStrRef>
          </c:cat>
          <c:val>
            <c:numRef>
              <c:f>'CTS 오류 원인분류'!$J$46:$J$49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A1-4870-AA1E-D01DAAD98D31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</c:dLbls>
        <c:gapWidth val="100"/>
        <c:axId val="394906320"/>
        <c:axId val="394919632"/>
      </c:barChart>
      <c:catAx>
        <c:axId val="3949063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baseline="0">
                    <a:solidFill>
                      <a:srgbClr val="FFFF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ko-KR" sz="1800" b="1" i="0" baseline="0">
                    <a:solidFill>
                      <a:srgbClr val="FFFF00"/>
                    </a:solidFill>
                    <a:effectLst/>
                  </a:rPr>
                  <a:t>불량 </a:t>
                </a:r>
                <a:r>
                  <a:rPr lang="en-US" altLang="ko-KR" sz="1800" b="1" i="0" baseline="0">
                    <a:solidFill>
                      <a:srgbClr val="FFFF00"/>
                    </a:solidFill>
                    <a:effectLst/>
                  </a:rPr>
                  <a:t>Code  24 -90 </a:t>
                </a:r>
                <a:r>
                  <a:rPr lang="ko-KR" altLang="ko-KR" sz="1800" b="1" i="0" baseline="0">
                    <a:solidFill>
                      <a:srgbClr val="FFFF00"/>
                    </a:solidFill>
                    <a:effectLst/>
                  </a:rPr>
                  <a:t>주요 부품 원인</a:t>
                </a:r>
                <a:endParaRPr lang="ko-KR" altLang="ko-KR">
                  <a:solidFill>
                    <a:srgbClr val="FFFF00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baseline="0">
                  <a:solidFill>
                    <a:srgbClr val="FFFF00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lt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4919632"/>
        <c:crosses val="autoZero"/>
        <c:auto val="1"/>
        <c:lblAlgn val="ctr"/>
        <c:lblOffset val="100"/>
        <c:noMultiLvlLbl val="0"/>
      </c:catAx>
      <c:valAx>
        <c:axId val="394919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baseline="0">
                    <a:solidFill>
                      <a:srgbClr val="FFFF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1600" b="1">
                    <a:solidFill>
                      <a:srgbClr val="FFFF00"/>
                    </a:solidFill>
                  </a:rPr>
                  <a:t>불량 </a:t>
                </a:r>
                <a:r>
                  <a:rPr lang="en-US" altLang="ko-KR" sz="1600" b="1">
                    <a:solidFill>
                      <a:srgbClr val="FFFF00"/>
                    </a:solidFill>
                  </a:rPr>
                  <a:t>Code 24-90</a:t>
                </a:r>
                <a:r>
                  <a:rPr lang="en-US" altLang="ko-KR" sz="1600" b="1" baseline="0">
                    <a:solidFill>
                      <a:srgbClr val="FFFF00"/>
                    </a:solidFill>
                  </a:rPr>
                  <a:t> </a:t>
                </a:r>
                <a:r>
                  <a:rPr lang="ko-KR" altLang="en-US" sz="1600" b="1">
                    <a:solidFill>
                      <a:srgbClr val="FFFF00"/>
                    </a:solidFill>
                  </a:rPr>
                  <a:t>주요 부품 원인</a:t>
                </a:r>
              </a:p>
            </c:rich>
          </c:tx>
          <c:layout>
            <c:manualLayout>
              <c:xMode val="edge"/>
              <c:yMode val="edge"/>
              <c:x val="0.36190192777287555"/>
              <c:y val="0.921088773964009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baseline="0">
                  <a:solidFill>
                    <a:srgbClr val="FFFF00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lt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4906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70">
  <cs:axisTitle>
    <cs:lnRef idx="0"/>
    <cs:fillRef idx="0"/>
    <cs:effectRef idx="0"/>
    <cs:fontRef idx="minor">
      <a:schemeClr val="lt1">
        <a:lumMod val="85000"/>
      </a:schemeClr>
    </cs:fontRef>
    <cs:defRPr sz="900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/>
  </cs:dataLabel>
  <cs:dataLabelCallout>
    <cs:lnRef idx="0"/>
    <cs:fillRef idx="0"/>
    <cs:effectRef idx="0"/>
    <cs:fontRef idx="minor">
      <a:schemeClr val="lt1">
        <a:lumMod val="85000"/>
      </a:schemeClr>
    </cs:fontRef>
    <cs:spPr>
      <a:solidFill>
        <a:schemeClr val="lt1"/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lt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 w="9525">
        <a:solidFill>
          <a:schemeClr val="tx1"/>
        </a:solidFill>
      </a:ln>
      <a:effectLst>
        <a:outerShdw blurRad="57150" dist="19050" dir="5400000" algn="ctr" rotWithShape="0">
          <a:srgbClr val="000000">
            <a:alpha val="63000"/>
          </a:srgb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lt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lt1"/>
    </cs:fontRef>
  </cs:dropLine>
  <cs:errorBar>
    <cs:lnRef idx="0"/>
    <cs:fillRef idx="0"/>
    <cs:effectRef idx="0"/>
    <cs:fontRef idx="minor">
      <a:schemeClr val="lt1"/>
    </cs:fontRef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</cs:hiLoLine>
  <cs:leaderLine>
    <cs:lnRef idx="0"/>
    <cs:fillRef idx="0"/>
    <cs:effectRef idx="0"/>
    <cs:fontRef idx="minor">
      <a:schemeClr val="lt1"/>
    </cs:fontRef>
  </cs:leaderLine>
  <cs:legend>
    <cs:lnRef idx="0"/>
    <cs:fillRef idx="0"/>
    <cs:effectRef idx="0"/>
    <cs:fontRef idx="minor">
      <a:schemeClr val="lt1">
        <a:lumMod val="8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415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>
        <a:solidFill>
          <a:schemeClr val="tx1"/>
        </a:solidFill>
      </a:ln>
    </cs:spPr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bg1"/>
    </cs:fontRef>
    <cs:defRPr sz="900" kern="1200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lt1">
        <a:lumMod val="95000"/>
      </a:schemeClr>
    </cs:fontRef>
    <cs:spPr>
      <a:solidFill>
        <a:schemeClr val="lt1"/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15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>
        <a:solidFill>
          <a:schemeClr val="tx1"/>
        </a:solidFill>
      </a:ln>
    </cs:spPr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bg1"/>
    </cs:fontRef>
    <cs:defRPr sz="900" kern="1200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lt1">
        <a:lumMod val="95000"/>
      </a:schemeClr>
    </cs:fontRef>
    <cs:spPr>
      <a:solidFill>
        <a:schemeClr val="lt1"/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415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>
        <a:solidFill>
          <a:schemeClr val="tx1"/>
        </a:solidFill>
      </a:ln>
    </cs:spPr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bg1"/>
    </cs:fontRef>
    <cs:defRPr sz="900" kern="1200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lt1">
        <a:lumMod val="95000"/>
      </a:schemeClr>
    </cs:fontRef>
    <cs:spPr>
      <a:solidFill>
        <a:schemeClr val="lt1"/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415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>
        <a:solidFill>
          <a:schemeClr val="tx1"/>
        </a:solidFill>
      </a:ln>
    </cs:spPr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bg1"/>
    </cs:fontRef>
    <cs:defRPr sz="900" kern="1200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lt1">
        <a:lumMod val="95000"/>
      </a:schemeClr>
    </cs:fontRef>
    <cs:spPr>
      <a:solidFill>
        <a:schemeClr val="lt1"/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415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>
        <a:solidFill>
          <a:schemeClr val="tx1"/>
        </a:solidFill>
      </a:ln>
    </cs:spPr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bg1"/>
    </cs:fontRef>
    <cs:defRPr sz="900" kern="1200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lt1">
        <a:lumMod val="95000"/>
      </a:schemeClr>
    </cs:fontRef>
    <cs:spPr>
      <a:solidFill>
        <a:schemeClr val="lt1"/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415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>
        <a:solidFill>
          <a:schemeClr val="tx1"/>
        </a:solidFill>
      </a:ln>
    </cs:spPr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bg1"/>
    </cs:fontRef>
    <cs:defRPr sz="900" kern="1200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lt1">
        <a:lumMod val="95000"/>
      </a:schemeClr>
    </cs:fontRef>
    <cs:spPr>
      <a:solidFill>
        <a:schemeClr val="lt1"/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415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>
        <a:solidFill>
          <a:schemeClr val="tx1"/>
        </a:solidFill>
      </a:ln>
    </cs:spPr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bg1"/>
    </cs:fontRef>
    <cs:defRPr sz="900" kern="1200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lt1">
        <a:lumMod val="95000"/>
      </a:schemeClr>
    </cs:fontRef>
    <cs:spPr>
      <a:solidFill>
        <a:schemeClr val="lt1"/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415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>
        <a:solidFill>
          <a:schemeClr val="tx1"/>
        </a:solidFill>
      </a:ln>
    </cs:spPr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bg1"/>
    </cs:fontRef>
    <cs:defRPr sz="900" kern="1200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lt1">
        <a:lumMod val="95000"/>
      </a:schemeClr>
    </cs:fontRef>
    <cs:spPr>
      <a:solidFill>
        <a:schemeClr val="lt1"/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F0E0BA-DAA8-4529-977F-18B6BB76D631}" type="doc">
      <dgm:prSet loTypeId="urn:microsoft.com/office/officeart/2005/8/layout/funnel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07BDC95-06D4-41A6-A374-716F13F98D77}">
      <dgm:prSet phldrT="[텍스트]"/>
      <dgm:spPr/>
      <dgm:t>
        <a:bodyPr/>
        <a:lstStyle/>
        <a:p>
          <a:pPr latinLnBrk="1"/>
          <a:r>
            <a:rPr lang="ko-KR" altLang="en-US" dirty="0" smtClean="0"/>
            <a:t>공정 별 운용 시간</a:t>
          </a:r>
          <a:endParaRPr lang="ko-KR" altLang="en-US" dirty="0"/>
        </a:p>
      </dgm:t>
    </dgm:pt>
    <dgm:pt modelId="{B420294B-27B3-46CE-87EA-DD4749DB3E50}" type="parTrans" cxnId="{7E419F94-527A-402C-A40D-94649A525604}">
      <dgm:prSet/>
      <dgm:spPr/>
      <dgm:t>
        <a:bodyPr/>
        <a:lstStyle/>
        <a:p>
          <a:pPr latinLnBrk="1"/>
          <a:endParaRPr lang="ko-KR" altLang="en-US"/>
        </a:p>
      </dgm:t>
    </dgm:pt>
    <dgm:pt modelId="{9E7C0B4E-92DB-492F-A2BE-08AB4F49A39A}" type="sibTrans" cxnId="{7E419F94-527A-402C-A40D-94649A525604}">
      <dgm:prSet/>
      <dgm:spPr/>
      <dgm:t>
        <a:bodyPr/>
        <a:lstStyle/>
        <a:p>
          <a:pPr latinLnBrk="1"/>
          <a:endParaRPr lang="ko-KR" altLang="en-US"/>
        </a:p>
      </dgm:t>
    </dgm:pt>
    <dgm:pt modelId="{56CD010B-7F99-441F-9D09-0B02DA49D6F2}">
      <dgm:prSet phldrT="[텍스트]"/>
      <dgm:spPr/>
      <dgm:t>
        <a:bodyPr/>
        <a:lstStyle/>
        <a:p>
          <a:pPr latinLnBrk="1"/>
          <a:r>
            <a:rPr lang="ko-KR" altLang="en-US" dirty="0" smtClean="0"/>
            <a:t>공정 별 </a:t>
          </a:r>
          <a:r>
            <a:rPr lang="ko-KR" altLang="en-US" dirty="0" err="1" smtClean="0"/>
            <a:t>양불</a:t>
          </a:r>
          <a:r>
            <a:rPr lang="ko-KR" altLang="en-US" dirty="0" smtClean="0"/>
            <a:t> 수량</a:t>
          </a:r>
          <a:endParaRPr lang="ko-KR" altLang="en-US" dirty="0"/>
        </a:p>
      </dgm:t>
    </dgm:pt>
    <dgm:pt modelId="{A025F4A9-F55F-4500-9A0B-740B7D044B50}" type="parTrans" cxnId="{D16BC04A-1813-434A-B0E7-233F7B5D5AA2}">
      <dgm:prSet/>
      <dgm:spPr/>
      <dgm:t>
        <a:bodyPr/>
        <a:lstStyle/>
        <a:p>
          <a:pPr latinLnBrk="1"/>
          <a:endParaRPr lang="ko-KR" altLang="en-US"/>
        </a:p>
      </dgm:t>
    </dgm:pt>
    <dgm:pt modelId="{6556A01B-A269-4F8B-9B23-EB4817E5264D}" type="sibTrans" cxnId="{D16BC04A-1813-434A-B0E7-233F7B5D5AA2}">
      <dgm:prSet/>
      <dgm:spPr/>
      <dgm:t>
        <a:bodyPr/>
        <a:lstStyle/>
        <a:p>
          <a:pPr latinLnBrk="1"/>
          <a:endParaRPr lang="ko-KR" altLang="en-US"/>
        </a:p>
      </dgm:t>
    </dgm:pt>
    <dgm:pt modelId="{75A253D4-A6D9-4229-847C-E2149642123D}">
      <dgm:prSet phldrT="[텍스트]"/>
      <dgm:spPr/>
      <dgm:t>
        <a:bodyPr/>
        <a:lstStyle/>
        <a:p>
          <a:pPr latinLnBrk="1"/>
          <a:r>
            <a:rPr lang="en-US" altLang="ko-KR" dirty="0" smtClean="0"/>
            <a:t>KPI </a:t>
          </a:r>
          <a:r>
            <a:rPr lang="ko-KR" altLang="en-US" dirty="0" smtClean="0"/>
            <a:t>실적 데이터 창출</a:t>
          </a:r>
          <a:r>
            <a:rPr lang="en-US" altLang="ko-KR" dirty="0" smtClean="0"/>
            <a:t/>
          </a:r>
          <a:br>
            <a:rPr lang="en-US" altLang="ko-KR" dirty="0" smtClean="0"/>
          </a:br>
          <a:r>
            <a:rPr lang="en-US" altLang="ko-KR" dirty="0" smtClean="0"/>
            <a:t>EX : </a:t>
          </a:r>
          <a:r>
            <a:rPr lang="ko-KR" altLang="en-US" dirty="0" err="1" smtClean="0"/>
            <a:t>양품률</a:t>
          </a:r>
          <a:r>
            <a:rPr lang="en-US" altLang="ko-KR" dirty="0" smtClean="0"/>
            <a:t>, </a:t>
          </a:r>
          <a:r>
            <a:rPr lang="ko-KR" altLang="en-US" dirty="0" err="1" smtClean="0"/>
            <a:t>생산수율</a:t>
          </a:r>
          <a:r>
            <a:rPr lang="ko-KR" altLang="en-US" dirty="0" smtClean="0"/>
            <a:t> 등</a:t>
          </a:r>
          <a:r>
            <a:rPr lang="en-US" altLang="ko-KR" dirty="0" smtClean="0"/>
            <a:t>..</a:t>
          </a:r>
          <a:endParaRPr lang="ko-KR" altLang="en-US" dirty="0"/>
        </a:p>
      </dgm:t>
    </dgm:pt>
    <dgm:pt modelId="{B90B023B-3D10-4E12-8B08-82513446EDEB}" type="parTrans" cxnId="{C2F126F5-53B0-4D61-80B3-C5A1C75CE746}">
      <dgm:prSet/>
      <dgm:spPr/>
      <dgm:t>
        <a:bodyPr/>
        <a:lstStyle/>
        <a:p>
          <a:pPr latinLnBrk="1"/>
          <a:endParaRPr lang="ko-KR" altLang="en-US"/>
        </a:p>
      </dgm:t>
    </dgm:pt>
    <dgm:pt modelId="{C2694959-E057-4286-A134-0F1D813E0B64}" type="sibTrans" cxnId="{C2F126F5-53B0-4D61-80B3-C5A1C75CE746}">
      <dgm:prSet/>
      <dgm:spPr/>
      <dgm:t>
        <a:bodyPr/>
        <a:lstStyle/>
        <a:p>
          <a:pPr latinLnBrk="1"/>
          <a:endParaRPr lang="ko-KR" altLang="en-US"/>
        </a:p>
      </dgm:t>
    </dgm:pt>
    <dgm:pt modelId="{723058AD-3E12-49D4-A035-C9E1223DB1AB}">
      <dgm:prSet phldrT="[텍스트]"/>
      <dgm:spPr/>
      <dgm:t>
        <a:bodyPr/>
        <a:lstStyle/>
        <a:p>
          <a:pPr latinLnBrk="1"/>
          <a:r>
            <a:rPr lang="ko-KR" altLang="en-US" dirty="0" smtClean="0"/>
            <a:t>품목 별 금액</a:t>
          </a:r>
          <a:endParaRPr lang="ko-KR" altLang="en-US" dirty="0"/>
        </a:p>
      </dgm:t>
    </dgm:pt>
    <dgm:pt modelId="{CAFB4E60-669F-4702-991F-52CDF9E419D8}" type="parTrans" cxnId="{B49A1BD5-92A7-486B-BE64-1A2EBAED16B6}">
      <dgm:prSet/>
      <dgm:spPr/>
      <dgm:t>
        <a:bodyPr/>
        <a:lstStyle/>
        <a:p>
          <a:pPr latinLnBrk="1"/>
          <a:endParaRPr lang="ko-KR" altLang="en-US"/>
        </a:p>
      </dgm:t>
    </dgm:pt>
    <dgm:pt modelId="{884C99E6-7C57-4581-B368-20182D933BB4}" type="sibTrans" cxnId="{B49A1BD5-92A7-486B-BE64-1A2EBAED16B6}">
      <dgm:prSet/>
      <dgm:spPr/>
      <dgm:t>
        <a:bodyPr/>
        <a:lstStyle/>
        <a:p>
          <a:pPr latinLnBrk="1"/>
          <a:endParaRPr lang="ko-KR" altLang="en-US"/>
        </a:p>
      </dgm:t>
    </dgm:pt>
    <dgm:pt modelId="{CCDAC75E-A299-4A9A-B82B-76C19F49F1BC}" type="pres">
      <dgm:prSet presAssocID="{D4F0E0BA-DAA8-4529-977F-18B6BB76D631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B9087B-CAE5-4F66-9329-1C52D11A8703}" type="pres">
      <dgm:prSet presAssocID="{D4F0E0BA-DAA8-4529-977F-18B6BB76D631}" presName="ellipse" presStyleLbl="trBgShp" presStyleIdx="0" presStyleCnt="1"/>
      <dgm:spPr/>
    </dgm:pt>
    <dgm:pt modelId="{7FC3FB2A-33F8-4BD6-8863-E54B2A397E0B}" type="pres">
      <dgm:prSet presAssocID="{D4F0E0BA-DAA8-4529-977F-18B6BB76D631}" presName="arrow1" presStyleLbl="fgShp" presStyleIdx="0" presStyleCnt="1"/>
      <dgm:spPr/>
    </dgm:pt>
    <dgm:pt modelId="{FC83DC7D-38F0-4AB4-B93C-B51495A1B4C6}" type="pres">
      <dgm:prSet presAssocID="{D4F0E0BA-DAA8-4529-977F-18B6BB76D631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9FAC11-0D8F-43CB-9AB8-09BA7C045AE0}" type="pres">
      <dgm:prSet presAssocID="{56CD010B-7F99-441F-9D09-0B02DA49D6F2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BC36E9-EB54-47DC-BD0F-9DE9FD59A250}" type="pres">
      <dgm:prSet presAssocID="{723058AD-3E12-49D4-A035-C9E1223DB1AB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67579D7-92AD-4ACC-BF02-728FD9083DC6}" type="pres">
      <dgm:prSet presAssocID="{75A253D4-A6D9-4229-847C-E2149642123D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EA3610-70BE-4D62-9565-F950637D342E}" type="pres">
      <dgm:prSet presAssocID="{D4F0E0BA-DAA8-4529-977F-18B6BB76D631}" presName="funnel" presStyleLbl="trAlignAcc1" presStyleIdx="0" presStyleCnt="1"/>
      <dgm:spPr/>
    </dgm:pt>
  </dgm:ptLst>
  <dgm:cxnLst>
    <dgm:cxn modelId="{4B2E4514-144C-4848-8CB0-FC0D41B4AF71}" type="presOf" srcId="{D4F0E0BA-DAA8-4529-977F-18B6BB76D631}" destId="{CCDAC75E-A299-4A9A-B82B-76C19F49F1BC}" srcOrd="0" destOrd="0" presId="urn:microsoft.com/office/officeart/2005/8/layout/funnel1"/>
    <dgm:cxn modelId="{C2F126F5-53B0-4D61-80B3-C5A1C75CE746}" srcId="{D4F0E0BA-DAA8-4529-977F-18B6BB76D631}" destId="{75A253D4-A6D9-4229-847C-E2149642123D}" srcOrd="3" destOrd="0" parTransId="{B90B023B-3D10-4E12-8B08-82513446EDEB}" sibTransId="{C2694959-E057-4286-A134-0F1D813E0B64}"/>
    <dgm:cxn modelId="{F73F5F7A-9968-47DD-8EEC-2286A03AA7F5}" type="presOf" srcId="{56CD010B-7F99-441F-9D09-0B02DA49D6F2}" destId="{E3BC36E9-EB54-47DC-BD0F-9DE9FD59A250}" srcOrd="0" destOrd="0" presId="urn:microsoft.com/office/officeart/2005/8/layout/funnel1"/>
    <dgm:cxn modelId="{5A8E7B06-44B2-4E24-9C44-4D4B785E88C3}" type="presOf" srcId="{723058AD-3E12-49D4-A035-C9E1223DB1AB}" destId="{3D9FAC11-0D8F-43CB-9AB8-09BA7C045AE0}" srcOrd="0" destOrd="0" presId="urn:microsoft.com/office/officeart/2005/8/layout/funnel1"/>
    <dgm:cxn modelId="{A72E3AA7-1238-468C-A7CC-4CCEF65F98B3}" type="presOf" srcId="{D07BDC95-06D4-41A6-A374-716F13F98D77}" destId="{967579D7-92AD-4ACC-BF02-728FD9083DC6}" srcOrd="0" destOrd="0" presId="urn:microsoft.com/office/officeart/2005/8/layout/funnel1"/>
    <dgm:cxn modelId="{B49A1BD5-92A7-486B-BE64-1A2EBAED16B6}" srcId="{D4F0E0BA-DAA8-4529-977F-18B6BB76D631}" destId="{723058AD-3E12-49D4-A035-C9E1223DB1AB}" srcOrd="2" destOrd="0" parTransId="{CAFB4E60-669F-4702-991F-52CDF9E419D8}" sibTransId="{884C99E6-7C57-4581-B368-20182D933BB4}"/>
    <dgm:cxn modelId="{7E419F94-527A-402C-A40D-94649A525604}" srcId="{D4F0E0BA-DAA8-4529-977F-18B6BB76D631}" destId="{D07BDC95-06D4-41A6-A374-716F13F98D77}" srcOrd="0" destOrd="0" parTransId="{B420294B-27B3-46CE-87EA-DD4749DB3E50}" sibTransId="{9E7C0B4E-92DB-492F-A2BE-08AB4F49A39A}"/>
    <dgm:cxn modelId="{D16BC04A-1813-434A-B0E7-233F7B5D5AA2}" srcId="{D4F0E0BA-DAA8-4529-977F-18B6BB76D631}" destId="{56CD010B-7F99-441F-9D09-0B02DA49D6F2}" srcOrd="1" destOrd="0" parTransId="{A025F4A9-F55F-4500-9A0B-740B7D044B50}" sibTransId="{6556A01B-A269-4F8B-9B23-EB4817E5264D}"/>
    <dgm:cxn modelId="{B2183790-0A7F-4105-9893-C276F7A340DF}" type="presOf" srcId="{75A253D4-A6D9-4229-847C-E2149642123D}" destId="{FC83DC7D-38F0-4AB4-B93C-B51495A1B4C6}" srcOrd="0" destOrd="0" presId="urn:microsoft.com/office/officeart/2005/8/layout/funnel1"/>
    <dgm:cxn modelId="{97A9B1F5-50D1-48ED-959C-C9A090776F75}" type="presParOf" srcId="{CCDAC75E-A299-4A9A-B82B-76C19F49F1BC}" destId="{0EB9087B-CAE5-4F66-9329-1C52D11A8703}" srcOrd="0" destOrd="0" presId="urn:microsoft.com/office/officeart/2005/8/layout/funnel1"/>
    <dgm:cxn modelId="{1E58C819-443B-4C3D-884B-70863D251DC2}" type="presParOf" srcId="{CCDAC75E-A299-4A9A-B82B-76C19F49F1BC}" destId="{7FC3FB2A-33F8-4BD6-8863-E54B2A397E0B}" srcOrd="1" destOrd="0" presId="urn:microsoft.com/office/officeart/2005/8/layout/funnel1"/>
    <dgm:cxn modelId="{1D6BCBCB-7544-4CA9-9BFF-DEE283187C1B}" type="presParOf" srcId="{CCDAC75E-A299-4A9A-B82B-76C19F49F1BC}" destId="{FC83DC7D-38F0-4AB4-B93C-B51495A1B4C6}" srcOrd="2" destOrd="0" presId="urn:microsoft.com/office/officeart/2005/8/layout/funnel1"/>
    <dgm:cxn modelId="{95C561DF-A9AA-41E9-9086-F19220894DA0}" type="presParOf" srcId="{CCDAC75E-A299-4A9A-B82B-76C19F49F1BC}" destId="{3D9FAC11-0D8F-43CB-9AB8-09BA7C045AE0}" srcOrd="3" destOrd="0" presId="urn:microsoft.com/office/officeart/2005/8/layout/funnel1"/>
    <dgm:cxn modelId="{E110781E-2A8E-449D-8592-10A16338CFCF}" type="presParOf" srcId="{CCDAC75E-A299-4A9A-B82B-76C19F49F1BC}" destId="{E3BC36E9-EB54-47DC-BD0F-9DE9FD59A250}" srcOrd="4" destOrd="0" presId="urn:microsoft.com/office/officeart/2005/8/layout/funnel1"/>
    <dgm:cxn modelId="{5AA73D96-F963-407D-BC67-2730FDC4FD8D}" type="presParOf" srcId="{CCDAC75E-A299-4A9A-B82B-76C19F49F1BC}" destId="{967579D7-92AD-4ACC-BF02-728FD9083DC6}" srcOrd="5" destOrd="0" presId="urn:microsoft.com/office/officeart/2005/8/layout/funnel1"/>
    <dgm:cxn modelId="{CEA18948-D3C8-4146-A948-86A4A183896B}" type="presParOf" srcId="{CCDAC75E-A299-4A9A-B82B-76C19F49F1BC}" destId="{80EA3610-70BE-4D62-9565-F950637D342E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9087B-CAE5-4F66-9329-1C52D11A8703}">
      <dsp:nvSpPr>
        <dsp:cNvPr id="0" name=""/>
        <dsp:cNvSpPr/>
      </dsp:nvSpPr>
      <dsp:spPr>
        <a:xfrm>
          <a:off x="1114298" y="130975"/>
          <a:ext cx="2599358" cy="902722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C3FB2A-33F8-4BD6-8863-E54B2A397E0B}">
      <dsp:nvSpPr>
        <dsp:cNvPr id="0" name=""/>
        <dsp:cNvSpPr/>
      </dsp:nvSpPr>
      <dsp:spPr>
        <a:xfrm>
          <a:off x="2166131" y="2341437"/>
          <a:ext cx="503751" cy="322401"/>
        </a:xfrm>
        <a:prstGeom prst="down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3DC7D-38F0-4AB4-B93C-B51495A1B4C6}">
      <dsp:nvSpPr>
        <dsp:cNvPr id="0" name=""/>
        <dsp:cNvSpPr/>
      </dsp:nvSpPr>
      <dsp:spPr>
        <a:xfrm>
          <a:off x="1209003" y="2599358"/>
          <a:ext cx="2418007" cy="604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/>
            <a:t>KPI </a:t>
          </a:r>
          <a:r>
            <a:rPr lang="ko-KR" altLang="en-US" sz="1100" kern="1200" dirty="0" smtClean="0"/>
            <a:t>실적 데이터 창출</a:t>
          </a:r>
          <a:r>
            <a:rPr lang="en-US" altLang="ko-KR" sz="1100" kern="1200" dirty="0" smtClean="0"/>
            <a:t/>
          </a:r>
          <a:br>
            <a:rPr lang="en-US" altLang="ko-KR" sz="1100" kern="1200" dirty="0" smtClean="0"/>
          </a:br>
          <a:r>
            <a:rPr lang="en-US" altLang="ko-KR" sz="1100" kern="1200" dirty="0" smtClean="0"/>
            <a:t>EX : </a:t>
          </a:r>
          <a:r>
            <a:rPr lang="ko-KR" altLang="en-US" sz="1100" kern="1200" dirty="0" err="1" smtClean="0"/>
            <a:t>양품률</a:t>
          </a:r>
          <a:r>
            <a:rPr lang="en-US" altLang="ko-KR" sz="1100" kern="1200" dirty="0" smtClean="0"/>
            <a:t>, </a:t>
          </a:r>
          <a:r>
            <a:rPr lang="ko-KR" altLang="en-US" sz="1100" kern="1200" dirty="0" err="1" smtClean="0"/>
            <a:t>생산수율</a:t>
          </a:r>
          <a:r>
            <a:rPr lang="ko-KR" altLang="en-US" sz="1100" kern="1200" dirty="0" smtClean="0"/>
            <a:t> 등</a:t>
          </a:r>
          <a:r>
            <a:rPr lang="en-US" altLang="ko-KR" sz="1100" kern="1200" dirty="0" smtClean="0"/>
            <a:t>..</a:t>
          </a:r>
          <a:endParaRPr lang="ko-KR" altLang="en-US" sz="1100" kern="1200" dirty="0"/>
        </a:p>
      </dsp:txBody>
      <dsp:txXfrm>
        <a:off x="1209003" y="2599358"/>
        <a:ext cx="2418007" cy="604501"/>
      </dsp:txXfrm>
    </dsp:sp>
    <dsp:sp modelId="{3D9FAC11-0D8F-43CB-9AB8-09BA7C045AE0}">
      <dsp:nvSpPr>
        <dsp:cNvPr id="0" name=""/>
        <dsp:cNvSpPr/>
      </dsp:nvSpPr>
      <dsp:spPr>
        <a:xfrm>
          <a:off x="2059336" y="1103417"/>
          <a:ext cx="906752" cy="9067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품목 별 금액</a:t>
          </a:r>
          <a:endParaRPr lang="ko-KR" altLang="en-US" sz="1100" kern="1200" dirty="0"/>
        </a:p>
      </dsp:txBody>
      <dsp:txXfrm>
        <a:off x="2192127" y="1236208"/>
        <a:ext cx="641170" cy="641170"/>
      </dsp:txXfrm>
    </dsp:sp>
    <dsp:sp modelId="{E3BC36E9-EB54-47DC-BD0F-9DE9FD59A250}">
      <dsp:nvSpPr>
        <dsp:cNvPr id="0" name=""/>
        <dsp:cNvSpPr/>
      </dsp:nvSpPr>
      <dsp:spPr>
        <a:xfrm>
          <a:off x="1410504" y="423151"/>
          <a:ext cx="906752" cy="9067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공정 별 </a:t>
          </a:r>
          <a:r>
            <a:rPr lang="ko-KR" altLang="en-US" sz="1100" kern="1200" dirty="0" err="1" smtClean="0"/>
            <a:t>양불</a:t>
          </a:r>
          <a:r>
            <a:rPr lang="ko-KR" altLang="en-US" sz="1100" kern="1200" dirty="0" smtClean="0"/>
            <a:t> 수량</a:t>
          </a:r>
          <a:endParaRPr lang="ko-KR" altLang="en-US" sz="1100" kern="1200" dirty="0"/>
        </a:p>
      </dsp:txBody>
      <dsp:txXfrm>
        <a:off x="1543295" y="555942"/>
        <a:ext cx="641170" cy="641170"/>
      </dsp:txXfrm>
    </dsp:sp>
    <dsp:sp modelId="{967579D7-92AD-4ACC-BF02-728FD9083DC6}">
      <dsp:nvSpPr>
        <dsp:cNvPr id="0" name=""/>
        <dsp:cNvSpPr/>
      </dsp:nvSpPr>
      <dsp:spPr>
        <a:xfrm>
          <a:off x="2337407" y="203918"/>
          <a:ext cx="906752" cy="9067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공정 별 운용 시간</a:t>
          </a:r>
          <a:endParaRPr lang="ko-KR" altLang="en-US" sz="1100" kern="1200" dirty="0"/>
        </a:p>
      </dsp:txBody>
      <dsp:txXfrm>
        <a:off x="2470198" y="336709"/>
        <a:ext cx="641170" cy="641170"/>
      </dsp:txXfrm>
    </dsp:sp>
    <dsp:sp modelId="{80EA3610-70BE-4D62-9565-F950637D342E}">
      <dsp:nvSpPr>
        <dsp:cNvPr id="0" name=""/>
        <dsp:cNvSpPr/>
      </dsp:nvSpPr>
      <dsp:spPr>
        <a:xfrm>
          <a:off x="1007503" y="20150"/>
          <a:ext cx="2821008" cy="2256807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6C483-B692-434A-BA5D-BCFB5DD4D55E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32739-52AE-4FEC-8A50-A06251E511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83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214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606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581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11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23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173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017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66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340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127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574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641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170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7210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505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592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2258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473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984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884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084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4115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264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2820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027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817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2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901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079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052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32739-52AE-4FEC-8A50-A06251E511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109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EF101-C41B-48CA-933E-D05F822F1DBD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13E1C-DF40-4433-B23B-E53250AD2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53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EF101-C41B-48CA-933E-D05F822F1DBD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13E1C-DF40-4433-B23B-E53250AD2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375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EF101-C41B-48CA-933E-D05F822F1DBD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13E1C-DF40-4433-B23B-E53250AD2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62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180710_디자인아이덴티티_배포용\180710_제안서 양식-0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12194067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2299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11455913" y="6612488"/>
            <a:ext cx="736087" cy="136832"/>
          </a:xfrm>
          <a:prstGeom prst="rect">
            <a:avLst/>
          </a:prstGeom>
        </p:spPr>
        <p:txBody>
          <a:bodyPr wrap="square" lIns="0" tIns="0" rIns="228571" bIns="0">
            <a:spAutoFit/>
          </a:bodyPr>
          <a:lstStyle/>
          <a:p>
            <a:pPr algn="r"/>
            <a:fld id="{258C6F04-F216-4C7B-BBE9-E75B3EC0DAE3}" type="slidenum">
              <a:rPr lang="ko-KR" altLang="en-US" sz="889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ko-KR" altLang="en-US" sz="889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 descr="S:\01. 진행프로젝트\180516_제안서 양식-05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56991" y="146881"/>
            <a:ext cx="1367971" cy="159888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345F61-0D33-49AB-91DE-7D81826B76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89" y="6545147"/>
            <a:ext cx="1021265" cy="18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54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EF101-C41B-48CA-933E-D05F822F1DBD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13E1C-DF40-4433-B23B-E53250AD2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702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EF101-C41B-48CA-933E-D05F822F1DBD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13E1C-DF40-4433-B23B-E53250AD2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51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EF101-C41B-48CA-933E-D05F822F1DBD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13E1C-DF40-4433-B23B-E53250AD2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386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EF101-C41B-48CA-933E-D05F822F1DBD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13E1C-DF40-4433-B23B-E53250AD2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258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EF101-C41B-48CA-933E-D05F822F1DBD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13E1C-DF40-4433-B23B-E53250AD2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41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EF101-C41B-48CA-933E-D05F822F1DBD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13E1C-DF40-4433-B23B-E53250AD2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00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EF101-C41B-48CA-933E-D05F822F1DBD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13E1C-DF40-4433-B23B-E53250AD2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837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EF101-C41B-48CA-933E-D05F822F1DBD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13E1C-DF40-4433-B23B-E53250AD2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646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EF101-C41B-48CA-933E-D05F822F1DBD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13E1C-DF40-4433-B23B-E53250AD2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48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7.jpe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10" Type="http://schemas.openxmlformats.org/officeDocument/2006/relationships/image" Target="../media/image42.jpeg"/><Relationship Id="rId4" Type="http://schemas.openxmlformats.org/officeDocument/2006/relationships/image" Target="../media/image38.jpeg"/><Relationship Id="rId9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14.png"/><Relationship Id="rId10" Type="http://schemas.openxmlformats.org/officeDocument/2006/relationships/image" Target="../media/image53.jpe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791335"/>
            <a:ext cx="10912979" cy="553998"/>
          </a:xfrm>
          <a:prstGeom prst="rect">
            <a:avLst/>
          </a:prstGeom>
          <a:noFill/>
        </p:spPr>
        <p:txBody>
          <a:bodyPr wrap="square" lIns="540000" tIns="0" rIns="0" bIns="0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accent2"/>
                </a:solidFill>
              </a:rPr>
              <a:t>Autonics</a:t>
            </a:r>
            <a:r>
              <a:rPr lang="en-US" altLang="ko-KR" sz="3600" b="1" dirty="0" smtClean="0">
                <a:solidFill>
                  <a:schemeClr val="accent2"/>
                </a:solidFill>
              </a:rPr>
              <a:t>  </a:t>
            </a:r>
            <a:r>
              <a:rPr lang="ko-KR" altLang="en-US" sz="3600" b="1" dirty="0" smtClean="0"/>
              <a:t>생산</a:t>
            </a:r>
            <a:r>
              <a:rPr lang="ko-KR" altLang="en-US" sz="3600" b="1" dirty="0" smtClean="0">
                <a:solidFill>
                  <a:schemeClr val="accent2"/>
                </a:solidFill>
              </a:rPr>
              <a:t> </a:t>
            </a:r>
            <a:r>
              <a:rPr lang="ko-KR" altLang="en-US" sz="3600" b="1" dirty="0" smtClean="0"/>
              <a:t>시스템</a:t>
            </a:r>
            <a:r>
              <a:rPr lang="en-US" altLang="ko-KR" sz="3600" b="1" dirty="0" smtClean="0"/>
              <a:t> </a:t>
            </a:r>
            <a:r>
              <a:rPr lang="ko-KR" altLang="en-US" sz="3600" b="1" dirty="0" smtClean="0"/>
              <a:t>분석 및 검토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71180" y="5589602"/>
            <a:ext cx="1474740" cy="184666"/>
          </a:xfrm>
          <a:prstGeom prst="rect">
            <a:avLst/>
          </a:prstGeom>
          <a:noFill/>
        </p:spPr>
        <p:txBody>
          <a:bodyPr wrap="square" lIns="540000" tIns="0" rIns="0" bIns="0" rtlCol="0">
            <a:spAutoFit/>
          </a:bodyPr>
          <a:lstStyle/>
          <a:p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2020.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10.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 07</a:t>
            </a:r>
            <a:endParaRPr lang="ko-KR" altLang="en-US" sz="1200" b="1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9666" y="4972548"/>
            <a:ext cx="2569029" cy="477054"/>
          </a:xfrm>
          <a:prstGeom prst="rect">
            <a:avLst/>
          </a:prstGeom>
          <a:noFill/>
        </p:spPr>
        <p:txBody>
          <a:bodyPr wrap="square" lIns="540000" tIns="0" rIns="0" bIns="0" rtlCol="0">
            <a:spAutoFit/>
          </a:bodyPr>
          <a:lstStyle/>
          <a:p>
            <a:pPr defTabSz="914109" latinLnBrk="0">
              <a:tabLst>
                <a:tab pos="1342597" algn="l"/>
              </a:tabLst>
              <a:defRPr/>
            </a:pPr>
            <a:r>
              <a:rPr lang="ko-KR" altLang="en-US" sz="1400" b="1" dirty="0" smtClean="0">
                <a:latin typeface="Arial" pitchFamily="34" charset="0"/>
                <a:cs typeface="Arial" pitchFamily="34" charset="0"/>
              </a:rPr>
              <a:t>스마트팩토리 추진단</a:t>
            </a:r>
            <a:endParaRPr lang="en-US" altLang="ko-KR" sz="1400" b="1" dirty="0" smtClean="0">
              <a:latin typeface="Arial" pitchFamily="34" charset="0"/>
              <a:cs typeface="Arial" pitchFamily="34" charset="0"/>
            </a:endParaRPr>
          </a:p>
          <a:p>
            <a:pPr defTabSz="914109" latinLnBrk="0">
              <a:tabLst>
                <a:tab pos="1342597" algn="l"/>
              </a:tabLst>
              <a:defRPr/>
            </a:pPr>
            <a:r>
              <a:rPr lang="ko-KR" altLang="en-US" sz="300" b="1" dirty="0" smtClean="0">
                <a:latin typeface="Arial" pitchFamily="34" charset="0"/>
                <a:cs typeface="Arial" pitchFamily="34" charset="0"/>
              </a:rPr>
              <a:t> </a:t>
            </a:r>
            <a:endParaRPr lang="en-US" altLang="ko-KR" sz="300" b="1" dirty="0" smtClean="0">
              <a:latin typeface="Arial" pitchFamily="34" charset="0"/>
              <a:cs typeface="Arial" pitchFamily="34" charset="0"/>
            </a:endParaRPr>
          </a:p>
          <a:p>
            <a:pPr defTabSz="914109" latinLnBrk="0">
              <a:tabLst>
                <a:tab pos="1342597" algn="l"/>
              </a:tabLst>
              <a:defRPr/>
            </a:pPr>
            <a:r>
              <a:rPr lang="ko-KR" altLang="en-US" sz="1400" b="1" dirty="0" err="1" smtClean="0">
                <a:latin typeface="Arial" pitchFamily="34" charset="0"/>
                <a:cs typeface="Arial" pitchFamily="34" charset="0"/>
              </a:rPr>
              <a:t>미래기술팀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 </a:t>
            </a:r>
            <a:r>
              <a:rPr lang="ko-KR" altLang="en-US" sz="1400" b="1" dirty="0" err="1" smtClean="0">
                <a:latin typeface="Arial" pitchFamily="34" charset="0"/>
                <a:cs typeface="Arial" pitchFamily="34" charset="0"/>
              </a:rPr>
              <a:t>김기왕</a:t>
            </a:r>
            <a:r>
              <a:rPr lang="ko-KR" altLang="en-US" sz="1400" b="1" dirty="0" smtClean="0">
                <a:latin typeface="Arial" pitchFamily="34" charset="0"/>
                <a:cs typeface="Arial" pitchFamily="34" charset="0"/>
              </a:rPr>
              <a:t> 사원</a:t>
            </a:r>
            <a:endParaRPr lang="en-US" altLang="ko-KR" sz="1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01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66" y="141229"/>
            <a:ext cx="1096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2"/>
                </a:solidFill>
              </a:rPr>
              <a:t>Autonics</a:t>
            </a:r>
            <a:r>
              <a:rPr lang="en-US" altLang="ko-KR" sz="2400" b="1" dirty="0">
                <a:solidFill>
                  <a:schemeClr val="accent2"/>
                </a:solidFill>
              </a:rPr>
              <a:t> </a:t>
            </a:r>
            <a:r>
              <a:rPr lang="ko-KR" altLang="en-US" sz="2400" b="1" dirty="0" smtClean="0"/>
              <a:t>내부 현장 소모품 운영관리</a:t>
            </a:r>
            <a:endParaRPr lang="ko-KR" altLang="en-US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252066" y="800100"/>
            <a:ext cx="11571634" cy="5686426"/>
            <a:chOff x="252066" y="800100"/>
            <a:chExt cx="10030518" cy="568642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968495" y="2020661"/>
              <a:ext cx="5686425" cy="324530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424112" y="2020661"/>
              <a:ext cx="5686426" cy="324530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816719" y="2020661"/>
              <a:ext cx="5686426" cy="3245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011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66" y="141229"/>
            <a:ext cx="841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2"/>
                </a:solidFill>
              </a:rPr>
              <a:t>Autonics</a:t>
            </a:r>
            <a:r>
              <a:rPr lang="en-US" altLang="ko-KR" sz="2400" b="1" dirty="0">
                <a:solidFill>
                  <a:schemeClr val="accent2"/>
                </a:solidFill>
              </a:rPr>
              <a:t> </a:t>
            </a:r>
            <a:r>
              <a:rPr lang="ko-KR" altLang="en-US" sz="2400" b="1" dirty="0" smtClean="0"/>
              <a:t>내부 현장 원자재 입고 운영 관리</a:t>
            </a:r>
            <a:endParaRPr lang="ko-KR" altLang="en-US" b="1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rcRect t="7851"/>
          <a:stretch/>
        </p:blipFill>
        <p:spPr>
          <a:xfrm>
            <a:off x="290590" y="1498600"/>
            <a:ext cx="3702227" cy="464177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5866" y="986971"/>
            <a:ext cx="393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원자재 입고 </a:t>
            </a:r>
            <a:r>
              <a:rPr lang="en-US" altLang="ko-KR" b="1" dirty="0" smtClean="0"/>
              <a:t>PCB</a:t>
            </a:r>
            <a:r>
              <a:rPr lang="ko-KR" altLang="en-US" b="1" dirty="0" smtClean="0"/>
              <a:t> 수입검사 기준</a:t>
            </a:r>
            <a:endParaRPr lang="ko-KR" altLang="en-US" b="1" dirty="0"/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363439"/>
              </p:ext>
            </p:extLst>
          </p:nvPr>
        </p:nvGraphicFramePr>
        <p:xfrm>
          <a:off x="4063480" y="4128690"/>
          <a:ext cx="4947170" cy="20116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011457">
                  <a:extLst>
                    <a:ext uri="{9D8B030D-6E8A-4147-A177-3AD203B41FA5}">
                      <a16:colId xmlns:a16="http://schemas.microsoft.com/office/drawing/2014/main" val="3090856835"/>
                    </a:ext>
                  </a:extLst>
                </a:gridCol>
                <a:gridCol w="2935713">
                  <a:extLst>
                    <a:ext uri="{9D8B030D-6E8A-4147-A177-3AD203B41FA5}">
                      <a16:colId xmlns:a16="http://schemas.microsoft.com/office/drawing/2014/main" val="1400844026"/>
                    </a:ext>
                  </a:extLst>
                </a:gridCol>
              </a:tblGrid>
              <a:tr h="1539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검사항목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규 격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043360"/>
                  </a:ext>
                </a:extLst>
              </a:tr>
              <a:tr h="1539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외관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외관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홈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파손</a:t>
                      </a:r>
                      <a:r>
                        <a:rPr lang="en-US" altLang="ko-KR" sz="1200" dirty="0" smtClean="0"/>
                        <a:t>,LAND </a:t>
                      </a:r>
                      <a:r>
                        <a:rPr lang="ko-KR" altLang="en-US" sz="1200" dirty="0" smtClean="0"/>
                        <a:t>등</a:t>
                      </a:r>
                      <a:r>
                        <a:rPr lang="en-US" altLang="ko-KR" sz="1200" dirty="0" smtClean="0"/>
                        <a:t>) </a:t>
                      </a:r>
                      <a:r>
                        <a:rPr lang="ko-KR" altLang="en-US" sz="1200" dirty="0" smtClean="0"/>
                        <a:t>이상 없을 것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510828"/>
                  </a:ext>
                </a:extLst>
              </a:tr>
              <a:tr h="1539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재질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PCB </a:t>
                      </a:r>
                      <a:r>
                        <a:rPr lang="ko-KR" altLang="en-US" sz="1200" dirty="0" smtClean="0"/>
                        <a:t>재질 이상 없을 것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276877"/>
                  </a:ext>
                </a:extLst>
              </a:tr>
              <a:tr h="1539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색 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PCB </a:t>
                      </a:r>
                      <a:r>
                        <a:rPr lang="ko-KR" altLang="en-US" sz="1200" dirty="0" smtClean="0"/>
                        <a:t>색상 이상 없을 것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161159"/>
                  </a:ext>
                </a:extLst>
              </a:tr>
              <a:tr h="1539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홀 사양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PCB </a:t>
                      </a:r>
                      <a:r>
                        <a:rPr lang="ko-KR" altLang="en-US" sz="1200" dirty="0" smtClean="0"/>
                        <a:t>홀 사양 이상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763061"/>
                  </a:ext>
                </a:extLst>
              </a:tr>
              <a:tr h="1539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표면처리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PCB </a:t>
                      </a:r>
                      <a:r>
                        <a:rPr lang="ko-KR" altLang="en-US" sz="1200" dirty="0" smtClean="0"/>
                        <a:t>표면처리 이상 없을 것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020682"/>
                  </a:ext>
                </a:extLst>
              </a:tr>
              <a:tr h="1539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외형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PCB </a:t>
                      </a:r>
                      <a:r>
                        <a:rPr lang="ko-KR" altLang="en-US" sz="1200" dirty="0" smtClean="0"/>
                        <a:t>외형 이상 없을 것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45332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290590" y="4476749"/>
            <a:ext cx="8720060" cy="1663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4295816" y="1944526"/>
            <a:ext cx="4714834" cy="1944001"/>
            <a:chOff x="4352964" y="1135411"/>
            <a:chExt cx="11922303" cy="1944001"/>
          </a:xfrm>
        </p:grpSpPr>
        <p:grpSp>
          <p:nvGrpSpPr>
            <p:cNvPr id="15" name="그룹 14"/>
            <p:cNvGrpSpPr/>
            <p:nvPr/>
          </p:nvGrpSpPr>
          <p:grpSpPr>
            <a:xfrm>
              <a:off x="4352964" y="1137762"/>
              <a:ext cx="3907310" cy="1941650"/>
              <a:chOff x="433087" y="720869"/>
              <a:chExt cx="5485524" cy="2834879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4"/>
              <a:srcRect l="27500" t="11796" r="50972" b="5128"/>
              <a:stretch/>
            </p:blipFill>
            <p:spPr>
              <a:xfrm>
                <a:off x="3069608" y="720869"/>
                <a:ext cx="2849003" cy="2834879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5"/>
              <a:srcRect l="15417" t="15128" r="64652" b="10384"/>
              <a:stretch/>
            </p:blipFill>
            <p:spPr>
              <a:xfrm>
                <a:off x="433087" y="728482"/>
                <a:ext cx="2537315" cy="2827266"/>
              </a:xfrm>
              <a:prstGeom prst="rect">
                <a:avLst/>
              </a:prstGeom>
            </p:spPr>
          </p:pic>
        </p:grp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6"/>
            <a:srcRect l="27361" t="24616" r="53542" b="16282"/>
            <a:stretch/>
          </p:blipFill>
          <p:spPr>
            <a:xfrm>
              <a:off x="8330938" y="1135411"/>
              <a:ext cx="1822798" cy="1934086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7"/>
            <a:srcRect l="15080" t="22857" r="69603" b="14871"/>
            <a:stretch/>
          </p:blipFill>
          <p:spPr>
            <a:xfrm>
              <a:off x="10238913" y="1137762"/>
              <a:ext cx="2029330" cy="1934085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8"/>
            <a:srcRect l="23264" t="18462" r="57986" b="22051"/>
            <a:stretch/>
          </p:blipFill>
          <p:spPr>
            <a:xfrm>
              <a:off x="12338907" y="1142976"/>
              <a:ext cx="1822797" cy="1936436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9"/>
            <a:srcRect l="27222" t="19340" r="54525" b="10989"/>
            <a:stretch/>
          </p:blipFill>
          <p:spPr>
            <a:xfrm>
              <a:off x="14232368" y="1142977"/>
              <a:ext cx="2042899" cy="1911056"/>
            </a:xfrm>
            <a:prstGeom prst="rect">
              <a:avLst/>
            </a:prstGeom>
          </p:spPr>
        </p:pic>
      </p:grpSp>
      <p:sp>
        <p:nvSpPr>
          <p:cNvPr id="39" name="TextBox 38"/>
          <p:cNvSpPr txBox="1"/>
          <p:nvPr/>
        </p:nvSpPr>
        <p:spPr>
          <a:xfrm>
            <a:off x="4295815" y="1585407"/>
            <a:ext cx="3931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PCB </a:t>
            </a:r>
            <a:r>
              <a:rPr lang="ko-KR" altLang="en-US" sz="1200" dirty="0" smtClean="0"/>
              <a:t>도면 </a:t>
            </a:r>
            <a:r>
              <a:rPr lang="en-US" altLang="ko-KR" sz="1200" dirty="0" smtClean="0"/>
              <a:t>&amp;&amp; </a:t>
            </a:r>
            <a:r>
              <a:rPr lang="ko-KR" altLang="en-US" sz="1200" dirty="0" smtClean="0"/>
              <a:t>원자재 부품 목록 </a:t>
            </a:r>
            <a:r>
              <a:rPr lang="en-US" altLang="ko-KR" sz="1200" dirty="0" smtClean="0"/>
              <a:t>in PLM</a:t>
            </a:r>
            <a:endParaRPr lang="ko-KR" altLang="en-US" sz="1200" dirty="0"/>
          </a:p>
        </p:txBody>
      </p:sp>
      <p:grpSp>
        <p:nvGrpSpPr>
          <p:cNvPr id="40" name="그룹 39"/>
          <p:cNvGrpSpPr/>
          <p:nvPr/>
        </p:nvGrpSpPr>
        <p:grpSpPr>
          <a:xfrm>
            <a:off x="9256760" y="1585407"/>
            <a:ext cx="2681240" cy="4554967"/>
            <a:chOff x="9115422" y="1585407"/>
            <a:chExt cx="2828927" cy="4554967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1" r="9028"/>
            <a:stretch/>
          </p:blipFill>
          <p:spPr>
            <a:xfrm rot="5400000">
              <a:off x="9391016" y="1309815"/>
              <a:ext cx="2277741" cy="2828925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447366" y="3643393"/>
              <a:ext cx="2165037" cy="2828926"/>
            </a:xfrm>
            <a:prstGeom prst="rect">
              <a:avLst/>
            </a:prstGeom>
          </p:spPr>
        </p:pic>
      </p:grpSp>
      <p:sp>
        <p:nvSpPr>
          <p:cNvPr id="44" name="TextBox 43"/>
          <p:cNvSpPr txBox="1"/>
          <p:nvPr/>
        </p:nvSpPr>
        <p:spPr>
          <a:xfrm>
            <a:off x="9182896" y="1323796"/>
            <a:ext cx="2114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0000CC"/>
                </a:solidFill>
              </a:rPr>
              <a:t>→ 원자재 대기 창고</a:t>
            </a:r>
            <a:endParaRPr lang="ko-KR" altLang="en-US" sz="1100" b="1" dirty="0">
              <a:solidFill>
                <a:srgbClr val="0000CC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0590" y="6282667"/>
            <a:ext cx="7727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기타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Barcode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장비를 활용한 자동 문서 형성이 가능한지 확인 필요</a:t>
            </a:r>
            <a:r>
              <a:rPr lang="en-US" altLang="ko-KR" sz="1200" b="1" dirty="0" smtClean="0">
                <a:solidFill>
                  <a:srgbClr val="0000CC"/>
                </a:solidFill>
              </a:rPr>
              <a:t>(</a:t>
            </a:r>
            <a:r>
              <a:rPr lang="ko-KR" altLang="en-US" sz="1200" b="1" dirty="0" smtClean="0">
                <a:solidFill>
                  <a:srgbClr val="0000CC"/>
                </a:solidFill>
              </a:rPr>
              <a:t>태블릿도 좋음</a:t>
            </a:r>
            <a:r>
              <a:rPr lang="en-US" altLang="ko-KR" sz="1200" b="1" dirty="0" smtClean="0">
                <a:solidFill>
                  <a:srgbClr val="0000CC"/>
                </a:solidFill>
              </a:rPr>
              <a:t>)</a:t>
            </a:r>
            <a:endParaRPr lang="ko-KR" altLang="en-US" sz="12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09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66" y="141229"/>
            <a:ext cx="1096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2"/>
                </a:solidFill>
              </a:rPr>
              <a:t>Autonics</a:t>
            </a:r>
            <a:r>
              <a:rPr lang="en-US" altLang="ko-KR" sz="2400" b="1" dirty="0">
                <a:solidFill>
                  <a:schemeClr val="accent2"/>
                </a:solidFill>
              </a:rPr>
              <a:t> </a:t>
            </a:r>
            <a:r>
              <a:rPr lang="ko-KR" altLang="en-US" sz="2400" b="1" dirty="0" smtClean="0"/>
              <a:t>내부 현장 </a:t>
            </a:r>
            <a:r>
              <a:rPr lang="en-US" altLang="ko-KR" sz="2400" b="1" dirty="0" smtClean="0"/>
              <a:t>SMT </a:t>
            </a:r>
            <a:r>
              <a:rPr lang="ko-KR" altLang="en-US" sz="2400" b="1" dirty="0" smtClean="0"/>
              <a:t>운영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75866" y="4561808"/>
            <a:ext cx="697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00CC"/>
                </a:solidFill>
              </a:rPr>
              <a:t>SMT</a:t>
            </a:r>
            <a:r>
              <a:rPr lang="ko-KR" altLang="en-US" b="1" dirty="0" smtClean="0">
                <a:solidFill>
                  <a:srgbClr val="0000CC"/>
                </a:solidFill>
              </a:rPr>
              <a:t> 공정 운영 정보</a:t>
            </a:r>
            <a:endParaRPr lang="en-US" altLang="ko-KR" b="1" dirty="0" smtClean="0">
              <a:solidFill>
                <a:srgbClr val="0000CC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784736"/>
              </p:ext>
            </p:extLst>
          </p:nvPr>
        </p:nvGraphicFramePr>
        <p:xfrm>
          <a:off x="8174416" y="4593682"/>
          <a:ext cx="3858218" cy="209287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73424">
                  <a:extLst>
                    <a:ext uri="{9D8B030D-6E8A-4147-A177-3AD203B41FA5}">
                      <a16:colId xmlns:a16="http://schemas.microsoft.com/office/drawing/2014/main" val="3090856835"/>
                    </a:ext>
                  </a:extLst>
                </a:gridCol>
                <a:gridCol w="1984794">
                  <a:extLst>
                    <a:ext uri="{9D8B030D-6E8A-4147-A177-3AD203B41FA5}">
                      <a16:colId xmlns:a16="http://schemas.microsoft.com/office/drawing/2014/main" val="1400844026"/>
                    </a:ext>
                  </a:extLst>
                </a:gridCol>
              </a:tblGrid>
              <a:tr h="418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관리항목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규 격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043360"/>
                  </a:ext>
                </a:extLst>
              </a:tr>
              <a:tr h="418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Cream Solder </a:t>
                      </a:r>
                      <a:r>
                        <a:rPr lang="ko-KR" altLang="en-US" sz="1400" dirty="0" smtClean="0"/>
                        <a:t>양</a:t>
                      </a:r>
                      <a:endParaRPr lang="ko-KR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600" dirty="0" smtClean="0"/>
                    </a:p>
                    <a:p>
                      <a:pPr algn="ctr" latinLnBrk="1"/>
                      <a:endParaRPr lang="en-US" altLang="ko-KR" sz="1600" dirty="0" smtClean="0"/>
                    </a:p>
                    <a:p>
                      <a:pPr algn="ctr" latinLnBrk="1"/>
                      <a:endParaRPr lang="en-US" altLang="ko-KR" sz="1600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기준 확인 필요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510828"/>
                  </a:ext>
                </a:extLst>
              </a:tr>
              <a:tr h="418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인쇄조건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276877"/>
                  </a:ext>
                </a:extLst>
              </a:tr>
              <a:tr h="418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Reflow </a:t>
                      </a:r>
                      <a:r>
                        <a:rPr lang="ko-KR" altLang="en-US" sz="1400" dirty="0" smtClean="0"/>
                        <a:t>장비의 온도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161159"/>
                  </a:ext>
                </a:extLst>
              </a:tr>
              <a:tr h="418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PROFILE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763061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70666" y="747068"/>
            <a:ext cx="11843535" cy="3736032"/>
            <a:chOff x="320229" y="751405"/>
            <a:chExt cx="16121058" cy="4724400"/>
          </a:xfrm>
        </p:grpSpPr>
        <p:pic>
          <p:nvPicPr>
            <p:cNvPr id="14" name="Picture 2" descr="C:\부산영업과\새로\Dsc00022.jpg"/>
            <p:cNvPicPr>
              <a:picLocks noChangeAspect="1" noChangeArrowheads="1"/>
            </p:cNvPicPr>
            <p:nvPr/>
          </p:nvPicPr>
          <p:blipFill>
            <a:blip r:embed="rId3"/>
            <a:srcRect l="14772"/>
            <a:stretch>
              <a:fillRect/>
            </a:stretch>
          </p:blipFill>
          <p:spPr bwMode="auto">
            <a:xfrm>
              <a:off x="327308" y="772064"/>
              <a:ext cx="2513163" cy="2258204"/>
            </a:xfrm>
            <a:prstGeom prst="rect">
              <a:avLst/>
            </a:prstGeom>
          </p:spPr>
        </p:pic>
        <p:pic>
          <p:nvPicPr>
            <p:cNvPr id="15" name="Picture 2" descr="C:\부산영업과\새로\Dsc00003.jpg"/>
            <p:cNvPicPr>
              <a:picLocks noChangeAspect="1" noChangeArrowheads="1"/>
            </p:cNvPicPr>
            <p:nvPr/>
          </p:nvPicPr>
          <p:blipFill>
            <a:blip r:embed="rId4"/>
            <a:srcRect r="11363"/>
            <a:stretch>
              <a:fillRect/>
            </a:stretch>
          </p:blipFill>
          <p:spPr bwMode="auto">
            <a:xfrm>
              <a:off x="3037813" y="772064"/>
              <a:ext cx="2513162" cy="2258203"/>
            </a:xfrm>
            <a:prstGeom prst="rect">
              <a:avLst/>
            </a:prstGeom>
          </p:spPr>
        </p:pic>
        <p:pic>
          <p:nvPicPr>
            <p:cNvPr id="18" name="Picture 2" descr="C:\부산영업과\새로\Dsc00004.jpg"/>
            <p:cNvPicPr>
              <a:picLocks noChangeAspect="1" noChangeArrowheads="1"/>
            </p:cNvPicPr>
            <p:nvPr/>
          </p:nvPicPr>
          <p:blipFill>
            <a:blip r:embed="rId5"/>
            <a:srcRect l="2272" r="9091"/>
            <a:stretch>
              <a:fillRect/>
            </a:stretch>
          </p:blipFill>
          <p:spPr bwMode="auto">
            <a:xfrm>
              <a:off x="5748318" y="751405"/>
              <a:ext cx="2502229" cy="2286000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5748318" y="2045460"/>
              <a:ext cx="2320112" cy="10362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srgbClr val="FF00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→ </a:t>
              </a:r>
              <a:r>
                <a:rPr lang="en-US" altLang="ko-KR" sz="1050" b="1" dirty="0" smtClean="0">
                  <a:solidFill>
                    <a:srgbClr val="FF00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CREAM </a:t>
              </a:r>
              <a:r>
                <a:rPr lang="en-US" altLang="ko-KR" sz="1050" b="1" dirty="0">
                  <a:solidFill>
                    <a:srgbClr val="FF00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SOLDER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b="1" dirty="0">
                  <a:solidFill>
                    <a:srgbClr val="FF00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 </a:t>
              </a:r>
              <a:r>
                <a:rPr lang="en-US" altLang="ko-KR" sz="1050" b="1" dirty="0" err="1">
                  <a:solidFill>
                    <a:srgbClr val="FF00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Pb</a:t>
              </a:r>
              <a:r>
                <a:rPr lang="en-US" altLang="ko-KR" sz="1050" b="1" dirty="0">
                  <a:solidFill>
                    <a:srgbClr val="FF00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: Sn = 37 : 63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b="1" dirty="0">
                  <a:solidFill>
                    <a:srgbClr val="FF00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  </a:t>
              </a:r>
              <a:r>
                <a:rPr lang="ko-KR" altLang="en-US" sz="1050" b="1" dirty="0">
                  <a:solidFill>
                    <a:srgbClr val="FF00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녹는점 </a:t>
              </a:r>
              <a:r>
                <a:rPr lang="en-US" altLang="ko-KR" sz="1050" b="1" dirty="0">
                  <a:solidFill>
                    <a:srgbClr val="FF00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183℃</a:t>
              </a:r>
              <a:r>
                <a:rPr lang="en-US" altLang="ko-KR" sz="1000" b="1" dirty="0">
                  <a:solidFill>
                    <a:srgbClr val="FF00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</a:p>
          </p:txBody>
        </p:sp>
        <p:pic>
          <p:nvPicPr>
            <p:cNvPr id="21" name="Picture 2" descr="C:\부산영업과\새로\Dsc00001-1.jpg"/>
            <p:cNvPicPr>
              <a:picLocks noChangeAspect="1" noChangeArrowheads="1"/>
            </p:cNvPicPr>
            <p:nvPr/>
          </p:nvPicPr>
          <p:blipFill>
            <a:blip r:embed="rId6"/>
            <a:srcRect l="3409" r="10228"/>
            <a:stretch>
              <a:fillRect/>
            </a:stretch>
          </p:blipFill>
          <p:spPr bwMode="auto">
            <a:xfrm>
              <a:off x="8447890" y="751405"/>
              <a:ext cx="2502229" cy="2286000"/>
            </a:xfrm>
            <a:prstGeom prst="rect">
              <a:avLst/>
            </a:prstGeom>
          </p:spPr>
        </p:pic>
        <p:pic>
          <p:nvPicPr>
            <p:cNvPr id="22" name="Picture 1026" descr="C:\부산영업과\새로\Dsc00006.jpg"/>
            <p:cNvPicPr>
              <a:picLocks noChangeAspect="1" noChangeArrowheads="1"/>
            </p:cNvPicPr>
            <p:nvPr/>
          </p:nvPicPr>
          <p:blipFill>
            <a:blip r:embed="rId7"/>
            <a:srcRect l="4546" r="6818"/>
            <a:stretch>
              <a:fillRect/>
            </a:stretch>
          </p:blipFill>
          <p:spPr bwMode="auto">
            <a:xfrm>
              <a:off x="327308" y="3193853"/>
              <a:ext cx="2513161" cy="2258203"/>
            </a:xfrm>
            <a:prstGeom prst="rect">
              <a:avLst/>
            </a:prstGeom>
          </p:spPr>
        </p:pic>
        <p:pic>
          <p:nvPicPr>
            <p:cNvPr id="23" name="Picture 2" descr="C:\부산영업과\새로\Dsc00008.jpg"/>
            <p:cNvPicPr>
              <a:picLocks noChangeAspect="1" noChangeArrowheads="1"/>
            </p:cNvPicPr>
            <p:nvPr/>
          </p:nvPicPr>
          <p:blipFill>
            <a:blip r:embed="rId8"/>
            <a:srcRect r="17046"/>
            <a:stretch>
              <a:fillRect/>
            </a:stretch>
          </p:blipFill>
          <p:spPr bwMode="auto">
            <a:xfrm>
              <a:off x="5748318" y="3193853"/>
              <a:ext cx="2513161" cy="2258203"/>
            </a:xfrm>
            <a:prstGeom prst="rect">
              <a:avLst/>
            </a:prstGeom>
          </p:spPr>
        </p:pic>
        <p:pic>
          <p:nvPicPr>
            <p:cNvPr id="24" name="Picture 2" descr="C:\부산영업과\새로\Dsc00007.jpg"/>
            <p:cNvPicPr>
              <a:picLocks noChangeAspect="1" noChangeArrowheads="1"/>
            </p:cNvPicPr>
            <p:nvPr/>
          </p:nvPicPr>
          <p:blipFill>
            <a:blip r:embed="rId9"/>
            <a:srcRect l="9091" r="12502"/>
            <a:stretch>
              <a:fillRect/>
            </a:stretch>
          </p:blipFill>
          <p:spPr bwMode="auto">
            <a:xfrm>
              <a:off x="3037813" y="3206575"/>
              <a:ext cx="2499003" cy="2245481"/>
            </a:xfrm>
            <a:prstGeom prst="rect">
              <a:avLst/>
            </a:prstGeom>
          </p:spPr>
        </p:pic>
        <p:pic>
          <p:nvPicPr>
            <p:cNvPr id="25" name="Picture 2" descr="C:\부산영업과\새로\Dsc00009.jpg"/>
            <p:cNvPicPr>
              <a:picLocks noChangeAspect="1" noChangeArrowheads="1"/>
            </p:cNvPicPr>
            <p:nvPr/>
          </p:nvPicPr>
          <p:blipFill>
            <a:blip r:embed="rId10"/>
            <a:srcRect l="13637" r="4546"/>
            <a:stretch>
              <a:fillRect/>
            </a:stretch>
          </p:blipFill>
          <p:spPr bwMode="auto">
            <a:xfrm>
              <a:off x="8472981" y="3185916"/>
              <a:ext cx="2477138" cy="2225834"/>
            </a:xfrm>
            <a:prstGeom prst="rect">
              <a:avLst/>
            </a:prstGeom>
            <a:noFill/>
            <a:effectLst>
              <a:outerShdw dist="35921" dir="2700000" algn="ctr" rotWithShape="0">
                <a:srgbClr val="808080"/>
              </a:outerShdw>
            </a:effectLst>
          </p:spPr>
        </p:pic>
        <p:pic>
          <p:nvPicPr>
            <p:cNvPr id="29" name="Picture 2" descr="C:\부산영업과\새로\Dsc00011.jpg"/>
            <p:cNvPicPr>
              <a:picLocks noChangeAspect="1" noChangeArrowheads="1"/>
            </p:cNvPicPr>
            <p:nvPr/>
          </p:nvPicPr>
          <p:blipFill>
            <a:blip r:embed="rId11"/>
            <a:srcRect l="9091" r="10228"/>
            <a:stretch>
              <a:fillRect/>
            </a:stretch>
          </p:blipFill>
          <p:spPr bwMode="auto">
            <a:xfrm>
              <a:off x="11183487" y="751405"/>
              <a:ext cx="5257800" cy="4724400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327307" y="782528"/>
              <a:ext cx="2320112" cy="3210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b="1" dirty="0" smtClean="0">
                  <a:solidFill>
                    <a:srgbClr val="FFFF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1. CHIP MOUNT LINE</a:t>
              </a:r>
              <a:endParaRPr lang="en-US" altLang="ko-KR" sz="1050" dirty="0">
                <a:solidFill>
                  <a:srgbClr val="FFFF00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073838" y="782528"/>
              <a:ext cx="2320112" cy="3819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b="1" dirty="0">
                  <a:solidFill>
                    <a:srgbClr val="FFFF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2</a:t>
              </a:r>
              <a:r>
                <a:rPr lang="en-US" altLang="ko-KR" sz="1050" b="1" dirty="0" smtClean="0">
                  <a:solidFill>
                    <a:srgbClr val="FFFF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. </a:t>
              </a:r>
              <a:r>
                <a:rPr lang="en-US" altLang="ko-KR" sz="1000" b="1" dirty="0">
                  <a:solidFill>
                    <a:srgbClr val="FFFF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PCB </a:t>
              </a:r>
              <a:r>
                <a:rPr lang="en-US" altLang="ko-KR" sz="1000" b="1" dirty="0" smtClean="0">
                  <a:solidFill>
                    <a:srgbClr val="FFFF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Loader</a:t>
              </a:r>
              <a:endParaRPr lang="en-US" altLang="ko-KR" sz="1000" b="1" dirty="0">
                <a:solidFill>
                  <a:srgbClr val="FFFF00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773410" y="782528"/>
              <a:ext cx="2320112" cy="3819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b="1" dirty="0" smtClean="0">
                  <a:solidFill>
                    <a:srgbClr val="FFFF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3. </a:t>
              </a:r>
              <a:r>
                <a:rPr lang="en-US" altLang="ko-KR" sz="1000" b="1" dirty="0">
                  <a:solidFill>
                    <a:srgbClr val="FFFF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Cream Solder </a:t>
              </a:r>
              <a:r>
                <a:rPr lang="ko-KR" altLang="en-US" sz="1000" b="1" dirty="0" smtClean="0">
                  <a:solidFill>
                    <a:srgbClr val="FFFF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도포</a:t>
              </a:r>
              <a:endParaRPr lang="ko-KR" altLang="en-US" sz="1000" b="1" dirty="0">
                <a:solidFill>
                  <a:srgbClr val="FFFF00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472981" y="782528"/>
              <a:ext cx="2320112" cy="3819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b="1" dirty="0" smtClean="0">
                  <a:solidFill>
                    <a:srgbClr val="FFFF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4. </a:t>
              </a:r>
              <a:r>
                <a:rPr lang="ko-KR" altLang="en-US" sz="1000" b="1" dirty="0">
                  <a:solidFill>
                    <a:srgbClr val="FFFF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부품 </a:t>
              </a:r>
              <a:r>
                <a:rPr lang="ko-KR" altLang="en-US" sz="1000" b="1" dirty="0" smtClean="0">
                  <a:solidFill>
                    <a:srgbClr val="FFFF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실장</a:t>
              </a:r>
              <a:endParaRPr lang="ko-KR" altLang="en-US" sz="1000" dirty="0">
                <a:solidFill>
                  <a:srgbClr val="FFFF00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20229" y="3219720"/>
              <a:ext cx="2320112" cy="3819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b="1" dirty="0" smtClean="0">
                  <a:solidFill>
                    <a:srgbClr val="FFFF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5. </a:t>
              </a:r>
              <a:r>
                <a:rPr lang="en-US" altLang="ko-KR" sz="1000" b="1" dirty="0">
                  <a:solidFill>
                    <a:srgbClr val="FFFF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Reflow </a:t>
              </a:r>
              <a:r>
                <a:rPr lang="en-US" altLang="ko-KR" sz="1000" b="1" dirty="0" smtClean="0">
                  <a:solidFill>
                    <a:srgbClr val="FFFF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Soldering</a:t>
              </a:r>
              <a:endParaRPr lang="en-US" altLang="ko-KR" sz="1000" dirty="0">
                <a:solidFill>
                  <a:srgbClr val="FFFF00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030734" y="3219720"/>
              <a:ext cx="2320112" cy="375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b="1" dirty="0" smtClean="0">
                  <a:solidFill>
                    <a:srgbClr val="FFFF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6. </a:t>
              </a:r>
              <a:r>
                <a:rPr lang="en-US" altLang="ko-KR" sz="1000" b="1" dirty="0">
                  <a:solidFill>
                    <a:srgbClr val="FFFF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PCB Unloader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762477" y="3219720"/>
              <a:ext cx="2619445" cy="3819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b="1" dirty="0" smtClean="0">
                  <a:solidFill>
                    <a:srgbClr val="FFFF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7. </a:t>
              </a:r>
              <a:r>
                <a:rPr lang="en-US" altLang="ko-KR" sz="1000" b="1" dirty="0">
                  <a:solidFill>
                    <a:srgbClr val="FFFF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PCB </a:t>
              </a:r>
              <a:r>
                <a:rPr lang="ko-KR" altLang="en-US" sz="1000" b="1" dirty="0">
                  <a:solidFill>
                    <a:srgbClr val="FFFF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바코드 레이저 </a:t>
              </a:r>
              <a:r>
                <a:rPr lang="ko-KR" altLang="en-US" sz="1000" b="1" dirty="0" err="1" smtClean="0">
                  <a:solidFill>
                    <a:srgbClr val="FFFF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마킹</a:t>
              </a:r>
              <a:endParaRPr lang="ko-KR" altLang="en-US" sz="1000" dirty="0">
                <a:solidFill>
                  <a:srgbClr val="FFFF00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8538948" y="3219720"/>
              <a:ext cx="2320112" cy="3819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b="1" dirty="0" smtClean="0">
                  <a:solidFill>
                    <a:srgbClr val="FFFF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8. </a:t>
              </a:r>
              <a:r>
                <a:rPr lang="ko-KR" altLang="en-US" sz="1000" b="1" dirty="0">
                  <a:solidFill>
                    <a:srgbClr val="FFFF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부품 실장 상태 </a:t>
              </a:r>
              <a:r>
                <a:rPr lang="ko-KR" altLang="en-US" sz="1000" b="1" dirty="0" smtClean="0">
                  <a:solidFill>
                    <a:srgbClr val="FFFF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검사</a:t>
              </a:r>
              <a:endParaRPr lang="ko-KR" altLang="en-US" sz="1000" dirty="0">
                <a:solidFill>
                  <a:srgbClr val="FFFF00"/>
                </a:solidFill>
                <a:latin typeface="휴먼옛체" panose="02030504000101010101" pitchFamily="18" charset="-127"/>
                <a:ea typeface="휴먼옛체" panose="02030504000101010101" pitchFamily="18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20229" y="4068068"/>
              <a:ext cx="2320112" cy="12989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b="1" dirty="0" smtClean="0">
                  <a:solidFill>
                    <a:srgbClr val="FF00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Cream </a:t>
              </a:r>
              <a:r>
                <a:rPr lang="en-US" altLang="ko-KR" sz="1050" b="1" dirty="0" err="1" smtClean="0">
                  <a:solidFill>
                    <a:srgbClr val="FF00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solde</a:t>
              </a:r>
              <a:r>
                <a:rPr lang="ko-KR" altLang="en-US" sz="1050" b="1" dirty="0" smtClean="0">
                  <a:solidFill>
                    <a:srgbClr val="FF00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의 양</a:t>
              </a:r>
              <a:endParaRPr lang="en-US" altLang="ko-KR" sz="1050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 b="1" dirty="0" err="1" smtClean="0">
                  <a:solidFill>
                    <a:srgbClr val="FF00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인쇄조건</a:t>
              </a:r>
              <a:endParaRPr lang="en-US" altLang="ko-KR" sz="1000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b="1" dirty="0" smtClean="0">
                  <a:solidFill>
                    <a:srgbClr val="FF00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Reflow </a:t>
              </a:r>
              <a:r>
                <a:rPr lang="ko-KR" altLang="en-US" sz="1000" b="1" dirty="0" smtClean="0">
                  <a:solidFill>
                    <a:srgbClr val="FF00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장비의 온도</a:t>
              </a:r>
              <a:endParaRPr lang="en-US" altLang="ko-KR" sz="1000" b="1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b="1" dirty="0" smtClean="0">
                  <a:solidFill>
                    <a:srgbClr val="FF00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PROFILE</a:t>
              </a:r>
              <a:endParaRPr lang="en-US" altLang="ko-KR" sz="10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70666" y="4973588"/>
            <a:ext cx="52966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/>
              <a:t>PCB </a:t>
            </a:r>
            <a:r>
              <a:rPr lang="ko-KR" altLang="en-US" sz="1200" dirty="0" smtClean="0"/>
              <a:t>원자재 투입 </a:t>
            </a:r>
            <a:endParaRPr lang="en-US" altLang="ko-KR" sz="1200" dirty="0" smtClean="0"/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 smtClean="0"/>
              <a:t>Screen Printer </a:t>
            </a:r>
            <a:r>
              <a:rPr lang="ko-KR" altLang="en-US" sz="1200" dirty="0" smtClean="0"/>
              <a:t>이송</a:t>
            </a:r>
            <a:endParaRPr lang="en-US" altLang="ko-KR" sz="1200" dirty="0" smtClean="0"/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dirty="0" smtClean="0"/>
              <a:t>적정량 </a:t>
            </a:r>
            <a:r>
              <a:rPr lang="en-US" altLang="ko-KR" sz="1200" dirty="0" smtClean="0"/>
              <a:t>Cream Solder </a:t>
            </a:r>
            <a:r>
              <a:rPr lang="ko-KR" altLang="en-US" sz="1200" dirty="0" smtClean="0"/>
              <a:t>공급 공정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선납땜</a:t>
            </a:r>
            <a:r>
              <a:rPr lang="en-US" altLang="ko-KR" sz="1200" dirty="0" smtClean="0"/>
              <a:t>)</a:t>
            </a: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dirty="0" err="1" smtClean="0"/>
              <a:t>부품실장</a:t>
            </a:r>
            <a:r>
              <a:rPr lang="ko-KR" altLang="en-US" sz="1200" dirty="0" smtClean="0"/>
              <a:t> 시행</a:t>
            </a:r>
            <a:endParaRPr lang="en-US" altLang="ko-KR" sz="1200" dirty="0" smtClean="0"/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dirty="0" smtClean="0"/>
              <a:t>선납</a:t>
            </a:r>
            <a:r>
              <a:rPr lang="en-US" altLang="ko-KR" sz="1200" dirty="0" smtClean="0"/>
              <a:t>(Cream Solder) CHIP</a:t>
            </a:r>
            <a:r>
              <a:rPr lang="ko-KR" altLang="en-US" sz="1200" dirty="0" smtClean="0"/>
              <a:t>부품 </a:t>
            </a:r>
            <a:r>
              <a:rPr lang="en-US" altLang="ko-KR" sz="1200" dirty="0" smtClean="0"/>
              <a:t>PCB</a:t>
            </a:r>
            <a:r>
              <a:rPr lang="ko-KR" altLang="en-US" sz="1200" dirty="0" smtClean="0"/>
              <a:t>에 고정</a:t>
            </a:r>
            <a:endParaRPr lang="en-US" altLang="ko-KR" sz="1200" dirty="0" smtClean="0"/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dirty="0" smtClean="0"/>
              <a:t>실장 된 </a:t>
            </a:r>
            <a:r>
              <a:rPr lang="en-US" altLang="ko-KR" sz="1200" dirty="0" smtClean="0"/>
              <a:t>PCB </a:t>
            </a:r>
            <a:r>
              <a:rPr lang="ko-KR" altLang="en-US" sz="1200" dirty="0" smtClean="0"/>
              <a:t>기판을 </a:t>
            </a:r>
            <a:r>
              <a:rPr lang="ko-KR" altLang="en-US" sz="1200" dirty="0" err="1" smtClean="0"/>
              <a:t>이송용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랙에</a:t>
            </a:r>
            <a:r>
              <a:rPr lang="ko-KR" altLang="en-US" sz="1200" dirty="0" smtClean="0"/>
              <a:t> 적치</a:t>
            </a:r>
            <a:r>
              <a:rPr lang="en-US" altLang="ko-KR" sz="1200" dirty="0" smtClean="0"/>
              <a:t> 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b="1" dirty="0" smtClean="0">
                <a:solidFill>
                  <a:srgbClr val="0000CC"/>
                </a:solidFill>
              </a:rPr>
              <a:t>PCB </a:t>
            </a:r>
            <a:r>
              <a:rPr lang="ko-KR" altLang="en-US" sz="1200" b="1" dirty="0" smtClean="0">
                <a:solidFill>
                  <a:srgbClr val="0000CC"/>
                </a:solidFill>
              </a:rPr>
              <a:t>바코드 레이저 </a:t>
            </a:r>
            <a:r>
              <a:rPr lang="ko-KR" altLang="en-US" sz="1200" b="1" dirty="0" err="1" smtClean="0">
                <a:solidFill>
                  <a:srgbClr val="0000CC"/>
                </a:solidFill>
              </a:rPr>
              <a:t>마킹</a:t>
            </a:r>
            <a:endParaRPr lang="en-US" altLang="ko-KR" sz="1200" b="1" dirty="0" smtClean="0">
              <a:solidFill>
                <a:srgbClr val="0000CC"/>
              </a:solidFill>
            </a:endParaRPr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dirty="0" err="1" smtClean="0"/>
              <a:t>부품실장</a:t>
            </a:r>
            <a:r>
              <a:rPr lang="ko-KR" altLang="en-US" sz="1200" dirty="0" smtClean="0"/>
              <a:t> 상태 검사</a:t>
            </a:r>
            <a:endParaRPr lang="en-US" altLang="ko-KR" sz="1200" dirty="0" smtClean="0"/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rgbClr val="0000CC"/>
                </a:solidFill>
              </a:rPr>
              <a:t>바코드 기반 오류 최종 검사</a:t>
            </a:r>
            <a:endParaRPr lang="en-US" altLang="ko-KR" sz="1200" b="1" dirty="0" smtClean="0">
              <a:solidFill>
                <a:srgbClr val="0000CC"/>
              </a:solidFill>
            </a:endParaRPr>
          </a:p>
          <a:p>
            <a:pPr marL="228600" indent="-228600">
              <a:buFont typeface="+mj-ea"/>
              <a:buAutoNum type="circleNumDbPlain"/>
            </a:pP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8174416" y="771680"/>
            <a:ext cx="1704499" cy="302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srgbClr val="FFFF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9. </a:t>
            </a:r>
            <a:r>
              <a:rPr lang="ko-KR" altLang="en-US" sz="1000" b="1" dirty="0">
                <a:solidFill>
                  <a:srgbClr val="FFFF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불량 </a:t>
            </a:r>
            <a:r>
              <a:rPr lang="en-US" altLang="ko-KR" sz="1000" b="1" dirty="0">
                <a:solidFill>
                  <a:srgbClr val="FFFF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POINT </a:t>
            </a:r>
            <a:r>
              <a:rPr lang="ko-KR" altLang="en-US" sz="1000" b="1" dirty="0">
                <a:solidFill>
                  <a:srgbClr val="FFFF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수정 </a:t>
            </a:r>
            <a:r>
              <a:rPr lang="ko-KR" altLang="en-US" sz="1000" b="1" dirty="0" smtClean="0">
                <a:solidFill>
                  <a:srgbClr val="FFFF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작업</a:t>
            </a:r>
            <a:endParaRPr lang="ko-KR" altLang="en-US" sz="1000" dirty="0">
              <a:solidFill>
                <a:srgbClr val="FFFF00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38125" y="6124755"/>
            <a:ext cx="2228850" cy="5617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693227" y="6205439"/>
            <a:ext cx="4452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 7, 9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번 사례에 의거 바코드 정보 기준의 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200" b="1" dirty="0" smtClean="0">
                <a:solidFill>
                  <a:srgbClr val="FF0000"/>
                </a:solidFill>
              </a:rPr>
              <a:t>검사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Data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가 별도로 수집 되는 것으로 확인 됨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별도 관리 필요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8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66" y="141229"/>
            <a:ext cx="1096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2"/>
                </a:solidFill>
              </a:rPr>
              <a:t>Autonics</a:t>
            </a:r>
            <a:r>
              <a:rPr lang="en-US" altLang="ko-KR" sz="2400" b="1" dirty="0">
                <a:solidFill>
                  <a:schemeClr val="accent2"/>
                </a:solidFill>
              </a:rPr>
              <a:t> </a:t>
            </a:r>
            <a:r>
              <a:rPr lang="ko-KR" altLang="en-US" sz="2400" b="1" dirty="0" smtClean="0"/>
              <a:t>내부 현장 </a:t>
            </a:r>
            <a:r>
              <a:rPr lang="en-US" altLang="ko-KR" sz="2400" b="1" dirty="0" smtClean="0"/>
              <a:t>IMT </a:t>
            </a:r>
            <a:r>
              <a:rPr lang="ko-KR" altLang="en-US" sz="2400" b="1" dirty="0" smtClean="0"/>
              <a:t>운영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27308" y="3995739"/>
            <a:ext cx="697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수삽</a:t>
            </a:r>
            <a:r>
              <a:rPr lang="ko-KR" altLang="en-US" dirty="0" smtClean="0"/>
              <a:t> 공정 운영 정보</a:t>
            </a:r>
            <a:endParaRPr lang="en-US" altLang="ko-KR" dirty="0" smtClean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994333"/>
              </p:ext>
            </p:extLst>
          </p:nvPr>
        </p:nvGraphicFramePr>
        <p:xfrm>
          <a:off x="327308" y="4453760"/>
          <a:ext cx="4270571" cy="22860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36361">
                  <a:extLst>
                    <a:ext uri="{9D8B030D-6E8A-4147-A177-3AD203B41FA5}">
                      <a16:colId xmlns:a16="http://schemas.microsoft.com/office/drawing/2014/main" val="3090856835"/>
                    </a:ext>
                  </a:extLst>
                </a:gridCol>
                <a:gridCol w="2534210">
                  <a:extLst>
                    <a:ext uri="{9D8B030D-6E8A-4147-A177-3AD203B41FA5}">
                      <a16:colId xmlns:a16="http://schemas.microsoft.com/office/drawing/2014/main" val="1400844026"/>
                    </a:ext>
                  </a:extLst>
                </a:gridCol>
              </a:tblGrid>
              <a:tr h="2691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관리항목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규 격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043360"/>
                  </a:ext>
                </a:extLst>
              </a:tr>
              <a:tr h="201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납조</a:t>
                      </a:r>
                      <a:r>
                        <a:rPr lang="ko-KR" altLang="en-US" sz="1200" dirty="0" smtClean="0"/>
                        <a:t> 온도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260 ~ 270</a:t>
                      </a:r>
                      <a:r>
                        <a:rPr lang="ko-KR" altLang="en-US" sz="1200" dirty="0" smtClean="0"/>
                        <a:t>℃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510828"/>
                  </a:ext>
                </a:extLst>
              </a:tr>
              <a:tr h="201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프리히터</a:t>
                      </a:r>
                      <a:r>
                        <a:rPr lang="ko-KR" altLang="en-US" sz="1200" dirty="0" smtClean="0"/>
                        <a:t> 온도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 ~ 400</a:t>
                      </a:r>
                      <a:r>
                        <a:rPr lang="ko-KR" altLang="en-US" sz="1200" dirty="0" smtClean="0"/>
                        <a:t>℃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276877"/>
                  </a:ext>
                </a:extLst>
              </a:tr>
              <a:tr h="201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콘베이어</a:t>
                      </a:r>
                      <a:r>
                        <a:rPr lang="ko-KR" altLang="en-US" sz="1200" dirty="0" smtClean="0"/>
                        <a:t> 속도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0.4 ~ 2.45m/min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161159"/>
                  </a:ext>
                </a:extLst>
              </a:tr>
              <a:tr h="201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Wave </a:t>
                      </a:r>
                      <a:r>
                        <a:rPr lang="ko-KR" altLang="en-US" sz="1200" dirty="0" smtClean="0"/>
                        <a:t>가동 유무 확인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763061"/>
                  </a:ext>
                </a:extLst>
              </a:tr>
              <a:tr h="201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PCB </a:t>
                      </a:r>
                      <a:r>
                        <a:rPr lang="ko-KR" altLang="en-US" sz="1200" dirty="0" smtClean="0"/>
                        <a:t>폭 조절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뻑뻑한 느낌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구체화 필요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020682"/>
                  </a:ext>
                </a:extLst>
              </a:tr>
              <a:tr h="201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프리히터</a:t>
                      </a:r>
                      <a:r>
                        <a:rPr lang="ko-KR" altLang="en-US" sz="1200" dirty="0" smtClean="0"/>
                        <a:t> 구간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110±10</a:t>
                      </a:r>
                      <a:r>
                        <a:rPr lang="ko-KR" altLang="en-US" sz="1200" dirty="0" smtClean="0"/>
                        <a:t>℃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45332"/>
                  </a:ext>
                </a:extLst>
              </a:tr>
              <a:tr h="201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Wave </a:t>
                      </a:r>
                      <a:r>
                        <a:rPr lang="ko-KR" altLang="en-US" sz="1200" dirty="0" smtClean="0"/>
                        <a:t>상태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PCB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en-US" altLang="ko-KR" sz="1200" dirty="0" smtClean="0"/>
                        <a:t>½ </a:t>
                      </a:r>
                      <a:r>
                        <a:rPr lang="ko-KR" altLang="en-US" sz="1200" dirty="0" smtClean="0"/>
                        <a:t>이상 잠기도록 조정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7958"/>
                  </a:ext>
                </a:extLst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327308" y="788633"/>
            <a:ext cx="11615118" cy="3021370"/>
            <a:chOff x="327308" y="788633"/>
            <a:chExt cx="11615118" cy="3021370"/>
          </a:xfrm>
        </p:grpSpPr>
        <p:grpSp>
          <p:nvGrpSpPr>
            <p:cNvPr id="10" name="그룹 9"/>
            <p:cNvGrpSpPr/>
            <p:nvPr/>
          </p:nvGrpSpPr>
          <p:grpSpPr>
            <a:xfrm>
              <a:off x="327308" y="788633"/>
              <a:ext cx="8250183" cy="3021368"/>
              <a:chOff x="4102432" y="2192938"/>
              <a:chExt cx="10078026" cy="4341161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0928833" y="3282474"/>
                <a:ext cx="4341158" cy="2162092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66" r="20047" b="4471"/>
              <a:stretch/>
            </p:blipFill>
            <p:spPr>
              <a:xfrm>
                <a:off x="4102432" y="2192938"/>
                <a:ext cx="7829305" cy="4341160"/>
              </a:xfrm>
              <a:prstGeom prst="rect">
                <a:avLst/>
              </a:prstGeom>
            </p:spPr>
          </p:pic>
        </p:grp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809090" y="676667"/>
              <a:ext cx="3021368" cy="3245304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4908057" y="4453760"/>
            <a:ext cx="7034369" cy="2286001"/>
            <a:chOff x="4908057" y="4453760"/>
            <a:chExt cx="7034369" cy="2286001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057" y="4453760"/>
              <a:ext cx="3669434" cy="22860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7121" y="4453761"/>
              <a:ext cx="3245305" cy="2286000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8697121" y="4192150"/>
            <a:ext cx="2114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→ 기타 </a:t>
            </a:r>
            <a:r>
              <a:rPr lang="ko-KR" altLang="en-US" sz="1100" b="1" dirty="0" err="1" smtClean="0">
                <a:solidFill>
                  <a:srgbClr val="FF0000"/>
                </a:solidFill>
              </a:rPr>
              <a:t>수삽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 비전 검사 항목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23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66" y="141229"/>
            <a:ext cx="1096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2"/>
                </a:solidFill>
              </a:rPr>
              <a:t>Autonics</a:t>
            </a:r>
            <a:r>
              <a:rPr lang="en-US" altLang="ko-KR" sz="2400" b="1" dirty="0">
                <a:solidFill>
                  <a:schemeClr val="accent2"/>
                </a:solidFill>
              </a:rPr>
              <a:t> </a:t>
            </a:r>
            <a:r>
              <a:rPr lang="ko-KR" altLang="en-US" sz="2400" b="1" dirty="0" smtClean="0"/>
              <a:t>내부 현장 반제품 운영관리 </a:t>
            </a:r>
            <a:r>
              <a:rPr lang="en-US" altLang="ko-KR" sz="2400" b="1" dirty="0" smtClean="0"/>
              <a:t>- CTS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Series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(2018-2020)</a:t>
            </a:r>
            <a:endParaRPr lang="ko-KR" altLang="en-US" b="1" dirty="0"/>
          </a:p>
        </p:txBody>
      </p:sp>
      <p:grpSp>
        <p:nvGrpSpPr>
          <p:cNvPr id="48" name="그룹 47"/>
          <p:cNvGrpSpPr/>
          <p:nvPr/>
        </p:nvGrpSpPr>
        <p:grpSpPr>
          <a:xfrm>
            <a:off x="175866" y="4660901"/>
            <a:ext cx="11745838" cy="2013316"/>
            <a:chOff x="3520083" y="4825567"/>
            <a:chExt cx="8401621" cy="1848649"/>
          </a:xfrm>
        </p:grpSpPr>
        <p:grpSp>
          <p:nvGrpSpPr>
            <p:cNvPr id="18" name="그룹 17"/>
            <p:cNvGrpSpPr/>
            <p:nvPr/>
          </p:nvGrpSpPr>
          <p:grpSpPr>
            <a:xfrm>
              <a:off x="3520083" y="4825567"/>
              <a:ext cx="4099704" cy="1848647"/>
              <a:chOff x="317985" y="943537"/>
              <a:chExt cx="4436255" cy="2508324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317985" y="943537"/>
                <a:ext cx="2029981" cy="2508324"/>
                <a:chOff x="1049885" y="1423596"/>
                <a:chExt cx="2756127" cy="3405579"/>
              </a:xfrm>
            </p:grpSpPr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1528"/>
                <a:stretch/>
              </p:blipFill>
              <p:spPr>
                <a:xfrm>
                  <a:off x="1049885" y="1423596"/>
                  <a:ext cx="2756127" cy="3405579"/>
                </a:xfrm>
                <a:prstGeom prst="rect">
                  <a:avLst/>
                </a:prstGeom>
              </p:spPr>
            </p:pic>
            <p:sp>
              <p:nvSpPr>
                <p:cNvPr id="11" name="직사각형 10"/>
                <p:cNvSpPr/>
                <p:nvPr/>
              </p:nvSpPr>
              <p:spPr>
                <a:xfrm>
                  <a:off x="2764385" y="3470276"/>
                  <a:ext cx="485775" cy="25400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760" b="33017"/>
              <a:stretch/>
            </p:blipFill>
            <p:spPr>
              <a:xfrm>
                <a:off x="2471188" y="943537"/>
                <a:ext cx="2283052" cy="2508324"/>
              </a:xfrm>
              <a:prstGeom prst="rect">
                <a:avLst/>
              </a:prstGeom>
            </p:spPr>
          </p:pic>
          <p:sp>
            <p:nvSpPr>
              <p:cNvPr id="39" name="직사각형 38"/>
              <p:cNvSpPr/>
              <p:nvPr/>
            </p:nvSpPr>
            <p:spPr>
              <a:xfrm>
                <a:off x="3761507" y="1969294"/>
                <a:ext cx="357790" cy="21431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7733660" y="4825567"/>
              <a:ext cx="4188044" cy="1848649"/>
              <a:chOff x="3036091" y="3384327"/>
              <a:chExt cx="8946359" cy="3140301"/>
            </a:xfrm>
          </p:grpSpPr>
          <p:grpSp>
            <p:nvGrpSpPr>
              <p:cNvPr id="24" name="그룹 23"/>
              <p:cNvGrpSpPr/>
              <p:nvPr/>
            </p:nvGrpSpPr>
            <p:grpSpPr>
              <a:xfrm>
                <a:off x="3036091" y="3384330"/>
                <a:ext cx="3027121" cy="3140298"/>
                <a:chOff x="5254188" y="1138690"/>
                <a:chExt cx="3245304" cy="3366638"/>
              </a:xfrm>
            </p:grpSpPr>
            <p:pic>
              <p:nvPicPr>
                <p:cNvPr id="22" name="그림 2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05" r="38205"/>
                <a:stretch/>
              </p:blipFill>
              <p:spPr>
                <a:xfrm rot="5400000">
                  <a:off x="5193521" y="1199357"/>
                  <a:ext cx="3366638" cy="3245304"/>
                </a:xfrm>
                <a:prstGeom prst="rect">
                  <a:avLst/>
                </a:prstGeom>
              </p:spPr>
            </p:pic>
            <p:sp>
              <p:nvSpPr>
                <p:cNvPr id="23" name="직사각형 22"/>
                <p:cNvSpPr/>
                <p:nvPr/>
              </p:nvSpPr>
              <p:spPr>
                <a:xfrm>
                  <a:off x="5422558" y="2828927"/>
                  <a:ext cx="1095375" cy="147637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84"/>
              <a:stretch/>
            </p:blipFill>
            <p:spPr>
              <a:xfrm>
                <a:off x="6306467" y="3384327"/>
                <a:ext cx="5675983" cy="3140299"/>
              </a:xfrm>
              <a:prstGeom prst="rect">
                <a:avLst/>
              </a:prstGeom>
            </p:spPr>
          </p:pic>
          <p:sp>
            <p:nvSpPr>
              <p:cNvPr id="49" name="직사각형 48"/>
              <p:cNvSpPr/>
              <p:nvPr/>
            </p:nvSpPr>
            <p:spPr>
              <a:xfrm>
                <a:off x="6368416" y="3840480"/>
                <a:ext cx="5614034" cy="264996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149379"/>
              </p:ext>
            </p:extLst>
          </p:nvPr>
        </p:nvGraphicFramePr>
        <p:xfrm>
          <a:off x="2957768" y="909309"/>
          <a:ext cx="2949665" cy="344517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02193">
                  <a:extLst>
                    <a:ext uri="{9D8B030D-6E8A-4147-A177-3AD203B41FA5}">
                      <a16:colId xmlns:a16="http://schemas.microsoft.com/office/drawing/2014/main" val="388639954"/>
                    </a:ext>
                  </a:extLst>
                </a:gridCol>
                <a:gridCol w="1647472">
                  <a:extLst>
                    <a:ext uri="{9D8B030D-6E8A-4147-A177-3AD203B41FA5}">
                      <a16:colId xmlns:a16="http://schemas.microsoft.com/office/drawing/2014/main" val="2164868145"/>
                    </a:ext>
                  </a:extLst>
                </a:gridCol>
              </a:tblGrid>
              <a:tr h="34045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생산기준 반제품 관리 항목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992188"/>
                  </a:ext>
                </a:extLst>
              </a:tr>
              <a:tr h="2482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effectLst/>
                        </a:rPr>
                        <a:t>틀어짐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8121274"/>
                  </a:ext>
                </a:extLst>
              </a:tr>
              <a:tr h="2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effectLst/>
                        </a:rPr>
                        <a:t>단선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92899"/>
                  </a:ext>
                </a:extLst>
              </a:tr>
              <a:tr h="2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effectLst/>
                        </a:rPr>
                        <a:t>파손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6947356"/>
                  </a:ext>
                </a:extLst>
              </a:tr>
              <a:tr h="2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 err="1">
                          <a:effectLst/>
                        </a:rPr>
                        <a:t>미삽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3478915"/>
                  </a:ext>
                </a:extLst>
              </a:tr>
              <a:tr h="244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 err="1">
                          <a:effectLst/>
                        </a:rPr>
                        <a:t>역삽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3489098"/>
                  </a:ext>
                </a:extLst>
              </a:tr>
              <a:tr h="2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 err="1">
                          <a:effectLst/>
                        </a:rPr>
                        <a:t>반삽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5083754"/>
                  </a:ext>
                </a:extLst>
              </a:tr>
              <a:tr h="2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effectLst/>
                        </a:rPr>
                        <a:t>미납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0273081"/>
                  </a:ext>
                </a:extLst>
              </a:tr>
              <a:tr h="2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 err="1">
                          <a:effectLst/>
                        </a:rPr>
                        <a:t>오삽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9714666"/>
                  </a:ext>
                </a:extLst>
              </a:tr>
              <a:tr h="2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effectLst/>
                        </a:rPr>
                        <a:t>쇼트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3239228"/>
                  </a:ext>
                </a:extLst>
              </a:tr>
              <a:tr h="2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 err="1">
                          <a:effectLst/>
                        </a:rPr>
                        <a:t>원자재불량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0297682"/>
                  </a:ext>
                </a:extLst>
              </a:tr>
              <a:tr h="2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 err="1">
                          <a:effectLst/>
                        </a:rPr>
                        <a:t>냉땜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692345"/>
                  </a:ext>
                </a:extLst>
              </a:tr>
              <a:tr h="2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 err="1">
                          <a:effectLst/>
                        </a:rPr>
                        <a:t>부품뜸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1409584"/>
                  </a:ext>
                </a:extLst>
              </a:tr>
              <a:tr h="2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총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255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8358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cx="http://schemas.microsoft.com/office/drawing/2014/chartex">
        <mc:Choice Requires="cx">
          <p:graphicFrame>
            <p:nvGraphicFramePr>
              <p:cNvPr id="54" name="차트 53"/>
              <p:cNvGraphicFramePr/>
              <p:nvPr>
                <p:extLst>
                  <p:ext uri="{D42A27DB-BD31-4B8C-83A1-F6EECF244321}">
                    <p14:modId xmlns:p14="http://schemas.microsoft.com/office/powerpoint/2010/main" val="3092629599"/>
                  </p:ext>
                </p:extLst>
              </p:nvPr>
            </p:nvGraphicFramePr>
            <p:xfrm>
              <a:off x="6066633" y="909310"/>
              <a:ext cx="5855072" cy="3410642"/>
            </p:xfrm>
            <a:graphic>
              <a:graphicData uri="http://schemas.microsoft.com/office/drawing/2014/chartex">
                <c:chart xmlns:c="http://schemas.openxmlformats.org/drawingml/2006/chart" xmlns:r="http://schemas.openxmlformats.org/officeDocument/2006/relationships" r:id="rId7"/>
              </a:graphicData>
            </a:graphic>
          </p:graphicFrame>
        </mc:Choice>
        <mc:Fallback xmlns="">
          <p:pic>
            <p:nvPicPr>
              <p:cNvPr id="54" name="차트 5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66633" y="909310"/>
                <a:ext cx="5855072" cy="3410642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5119" y="2121034"/>
            <a:ext cx="1844196" cy="262270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5866" y="4319952"/>
            <a:ext cx="2114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0000CC"/>
                </a:solidFill>
              </a:rPr>
              <a:t>→ 반제품 입고 대기 창고</a:t>
            </a:r>
            <a:endParaRPr lang="ko-KR" altLang="en-US" sz="1100" b="1" dirty="0">
              <a:solidFill>
                <a:srgbClr val="0000CC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1" t="2378" r="23585" b="16284"/>
          <a:stretch/>
        </p:blipFill>
        <p:spPr>
          <a:xfrm>
            <a:off x="175866" y="909307"/>
            <a:ext cx="2622702" cy="15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6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차트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1531463"/>
              </p:ext>
            </p:extLst>
          </p:nvPr>
        </p:nvGraphicFramePr>
        <p:xfrm>
          <a:off x="470834" y="1027502"/>
          <a:ext cx="5530819" cy="4998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5866" y="141229"/>
            <a:ext cx="841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2"/>
                </a:solidFill>
              </a:rPr>
              <a:t>Autonics</a:t>
            </a:r>
            <a:r>
              <a:rPr lang="en-US" altLang="ko-KR" sz="2400" b="1" dirty="0">
                <a:solidFill>
                  <a:schemeClr val="accent2"/>
                </a:solidFill>
              </a:rPr>
              <a:t> </a:t>
            </a:r>
            <a:r>
              <a:rPr lang="ko-KR" altLang="en-US" sz="2400" b="1" dirty="0" smtClean="0"/>
              <a:t>내부 </a:t>
            </a:r>
            <a:r>
              <a:rPr lang="en-US" altLang="ko-KR" sz="2400" b="1" dirty="0" smtClean="0"/>
              <a:t>CTS Series </a:t>
            </a:r>
            <a:r>
              <a:rPr lang="ko-KR" altLang="en-US" sz="2400" b="1" dirty="0" smtClean="0"/>
              <a:t>기술 </a:t>
            </a:r>
            <a:r>
              <a:rPr lang="en-US" altLang="ko-KR" sz="2400" b="1" dirty="0" smtClean="0"/>
              <a:t>DB-1 (2018-2020)</a:t>
            </a:r>
            <a:endParaRPr lang="ko-KR" altLang="en-US" b="1" dirty="0"/>
          </a:p>
        </p:txBody>
      </p:sp>
      <p:graphicFrame>
        <p:nvGraphicFramePr>
          <p:cNvPr id="31" name="차트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9141791"/>
              </p:ext>
            </p:extLst>
          </p:nvPr>
        </p:nvGraphicFramePr>
        <p:xfrm>
          <a:off x="6130181" y="1027502"/>
          <a:ext cx="5511549" cy="4998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1838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66" y="141229"/>
            <a:ext cx="841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2"/>
                </a:solidFill>
              </a:rPr>
              <a:t>Autonics</a:t>
            </a:r>
            <a:r>
              <a:rPr lang="en-US" altLang="ko-KR" sz="2400" b="1" dirty="0">
                <a:solidFill>
                  <a:schemeClr val="accent2"/>
                </a:solidFill>
              </a:rPr>
              <a:t> </a:t>
            </a:r>
            <a:r>
              <a:rPr lang="ko-KR" altLang="en-US" sz="2400" b="1" dirty="0" smtClean="0"/>
              <a:t>내부 </a:t>
            </a:r>
            <a:r>
              <a:rPr lang="en-US" altLang="ko-KR" sz="2400" b="1" dirty="0" smtClean="0"/>
              <a:t>CTS Series </a:t>
            </a:r>
            <a:r>
              <a:rPr lang="ko-KR" altLang="en-US" sz="2400" b="1" dirty="0" smtClean="0"/>
              <a:t>기술 </a:t>
            </a:r>
            <a:r>
              <a:rPr lang="en-US" altLang="ko-KR" sz="2400" b="1" dirty="0" smtClean="0"/>
              <a:t>DB-2 (2018-2020)</a:t>
            </a:r>
            <a:endParaRPr lang="ko-KR" altLang="en-US" b="1" dirty="0"/>
          </a:p>
        </p:txBody>
      </p:sp>
      <p:graphicFrame>
        <p:nvGraphicFramePr>
          <p:cNvPr id="32" name="차트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768843"/>
              </p:ext>
            </p:extLst>
          </p:nvPr>
        </p:nvGraphicFramePr>
        <p:xfrm>
          <a:off x="470835" y="1058948"/>
          <a:ext cx="5530818" cy="4966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3" name="차트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518267"/>
              </p:ext>
            </p:extLst>
          </p:nvPr>
        </p:nvGraphicFramePr>
        <p:xfrm>
          <a:off x="6120890" y="1058950"/>
          <a:ext cx="5530818" cy="4966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9778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66" y="141229"/>
            <a:ext cx="841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2"/>
                </a:solidFill>
              </a:rPr>
              <a:t>Autonics</a:t>
            </a:r>
            <a:r>
              <a:rPr lang="en-US" altLang="ko-KR" sz="2400" b="1" dirty="0">
                <a:solidFill>
                  <a:schemeClr val="accent2"/>
                </a:solidFill>
              </a:rPr>
              <a:t> </a:t>
            </a:r>
            <a:r>
              <a:rPr lang="ko-KR" altLang="en-US" sz="2400" b="1" dirty="0" smtClean="0"/>
              <a:t>내부 </a:t>
            </a:r>
            <a:r>
              <a:rPr lang="en-US" altLang="ko-KR" sz="2400" b="1" dirty="0" smtClean="0"/>
              <a:t>CTS Series </a:t>
            </a:r>
            <a:r>
              <a:rPr lang="ko-KR" altLang="en-US" sz="2400" b="1" dirty="0" smtClean="0"/>
              <a:t>기술 </a:t>
            </a:r>
            <a:r>
              <a:rPr lang="en-US" altLang="ko-KR" sz="2400" b="1" dirty="0" smtClean="0"/>
              <a:t>DB-3 (2018-2020)</a:t>
            </a:r>
            <a:endParaRPr lang="ko-KR" altLang="en-US" b="1" dirty="0"/>
          </a:p>
        </p:txBody>
      </p:sp>
      <p:graphicFrame>
        <p:nvGraphicFramePr>
          <p:cNvPr id="34" name="차트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761327"/>
              </p:ext>
            </p:extLst>
          </p:nvPr>
        </p:nvGraphicFramePr>
        <p:xfrm>
          <a:off x="420868" y="1015815"/>
          <a:ext cx="5552641" cy="4966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5" name="차트 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6529331"/>
              </p:ext>
            </p:extLst>
          </p:nvPr>
        </p:nvGraphicFramePr>
        <p:xfrm>
          <a:off x="6112056" y="1028803"/>
          <a:ext cx="5539652" cy="4966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0783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66" y="141229"/>
            <a:ext cx="841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2"/>
                </a:solidFill>
              </a:rPr>
              <a:t>Autonics</a:t>
            </a:r>
            <a:r>
              <a:rPr lang="en-US" altLang="ko-KR" sz="2400" b="1" dirty="0">
                <a:solidFill>
                  <a:schemeClr val="accent2"/>
                </a:solidFill>
              </a:rPr>
              <a:t> </a:t>
            </a:r>
            <a:r>
              <a:rPr lang="ko-KR" altLang="en-US" sz="2400" b="1" dirty="0" smtClean="0"/>
              <a:t>내부 </a:t>
            </a:r>
            <a:r>
              <a:rPr lang="en-US" altLang="ko-KR" sz="2400" b="1" dirty="0" smtClean="0"/>
              <a:t>CTS Series </a:t>
            </a:r>
            <a:r>
              <a:rPr lang="ko-KR" altLang="en-US" sz="2400" b="1" dirty="0" smtClean="0"/>
              <a:t>기술 </a:t>
            </a:r>
            <a:r>
              <a:rPr lang="en-US" altLang="ko-KR" sz="2400" b="1" dirty="0" smtClean="0"/>
              <a:t>DB-4 (2018-2020)</a:t>
            </a:r>
            <a:endParaRPr lang="ko-KR" altLang="en-US" b="1" dirty="0"/>
          </a:p>
        </p:txBody>
      </p:sp>
      <p:graphicFrame>
        <p:nvGraphicFramePr>
          <p:cNvPr id="36" name="차트 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9928028"/>
              </p:ext>
            </p:extLst>
          </p:nvPr>
        </p:nvGraphicFramePr>
        <p:xfrm>
          <a:off x="6192284" y="1149597"/>
          <a:ext cx="5530818" cy="4966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8" name="차트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9743103"/>
              </p:ext>
            </p:extLst>
          </p:nvPr>
        </p:nvGraphicFramePr>
        <p:xfrm>
          <a:off x="522748" y="1162588"/>
          <a:ext cx="5530818" cy="4966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468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66" y="141229"/>
            <a:ext cx="841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2"/>
                </a:solidFill>
              </a:rPr>
              <a:t>Autonics</a:t>
            </a:r>
            <a:r>
              <a:rPr lang="en-US" altLang="ko-KR" sz="2400" b="1" dirty="0">
                <a:solidFill>
                  <a:schemeClr val="accent2"/>
                </a:solidFill>
              </a:rPr>
              <a:t> </a:t>
            </a:r>
            <a:r>
              <a:rPr lang="ko-KR" altLang="en-US" sz="2400" b="1" dirty="0" smtClean="0"/>
              <a:t>내부 </a:t>
            </a:r>
            <a:r>
              <a:rPr lang="en-US" altLang="ko-KR" sz="2400" b="1" dirty="0" smtClean="0"/>
              <a:t>CTS Series </a:t>
            </a:r>
            <a:r>
              <a:rPr lang="ko-KR" altLang="en-US" sz="2400" b="1" dirty="0" smtClean="0"/>
              <a:t>기술 </a:t>
            </a:r>
            <a:r>
              <a:rPr lang="en-US" altLang="ko-KR" sz="2400" b="1" dirty="0" smtClean="0"/>
              <a:t>DB-5 (2018-2020)</a:t>
            </a:r>
            <a:endParaRPr lang="ko-KR" altLang="en-US" b="1" dirty="0"/>
          </a:p>
        </p:txBody>
      </p:sp>
      <p:graphicFrame>
        <p:nvGraphicFramePr>
          <p:cNvPr id="41" name="차트 4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2092092"/>
              </p:ext>
            </p:extLst>
          </p:nvPr>
        </p:nvGraphicFramePr>
        <p:xfrm>
          <a:off x="527070" y="1086387"/>
          <a:ext cx="5530818" cy="4966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3668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5"/>
          <p:cNvSpPr txBox="1">
            <a:spLocks/>
          </p:cNvSpPr>
          <p:nvPr/>
        </p:nvSpPr>
        <p:spPr>
          <a:xfrm>
            <a:off x="152198" y="2606051"/>
            <a:ext cx="11887604" cy="365755"/>
          </a:xfrm>
          <a:prstGeom prst="rect">
            <a:avLst/>
          </a:prstGeom>
        </p:spPr>
        <p:txBody>
          <a:bodyPr vert="horz" lIns="342857" tIns="0" rIns="342857" bIns="0" rtlCol="0" anchor="t">
            <a:noAutofit/>
          </a:bodyPr>
          <a:lstStyle/>
          <a:p>
            <a:pPr algn="ctr" defTabSz="1160736" latinLnBrk="0">
              <a:tabLst>
                <a:tab pos="1704830" algn="l"/>
              </a:tabLst>
              <a:defRPr/>
            </a:pPr>
            <a:r>
              <a:rPr lang="ko-KR" altLang="en-US" sz="4571" b="1" dirty="0" smtClean="0">
                <a:latin typeface="Arial" pitchFamily="34" charset="0"/>
                <a:cs typeface="Arial" pitchFamily="34" charset="0"/>
              </a:rPr>
              <a:t>외부 시스템 검토</a:t>
            </a:r>
            <a:endParaRPr lang="en-US" altLang="ko-KR" sz="4571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72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66" y="141229"/>
            <a:ext cx="1096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2"/>
                </a:solidFill>
              </a:rPr>
              <a:t>Autonics</a:t>
            </a:r>
            <a:r>
              <a:rPr lang="en-US" altLang="ko-KR" sz="2400" b="1" dirty="0">
                <a:solidFill>
                  <a:schemeClr val="accent2"/>
                </a:solidFill>
              </a:rPr>
              <a:t> </a:t>
            </a:r>
            <a:r>
              <a:rPr lang="ko-KR" altLang="en-US" sz="2400" b="1" dirty="0" smtClean="0"/>
              <a:t>내부 현장 완제품 운영관리 </a:t>
            </a:r>
            <a:r>
              <a:rPr lang="en-US" altLang="ko-KR" sz="2400" b="1" dirty="0" smtClean="0"/>
              <a:t>- CTS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Series through ADMS</a:t>
            </a:r>
            <a:endParaRPr lang="ko-KR" altLang="en-US" b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75866" y="849868"/>
            <a:ext cx="11673234" cy="5881132"/>
            <a:chOff x="175866" y="849868"/>
            <a:chExt cx="9072968" cy="5367690"/>
          </a:xfrm>
        </p:grpSpPr>
        <p:grpSp>
          <p:nvGrpSpPr>
            <p:cNvPr id="4" name="그룹 3"/>
            <p:cNvGrpSpPr/>
            <p:nvPr/>
          </p:nvGrpSpPr>
          <p:grpSpPr>
            <a:xfrm>
              <a:off x="291980" y="1219200"/>
              <a:ext cx="4282266" cy="4998358"/>
              <a:chOff x="333465" y="807358"/>
              <a:chExt cx="5180094" cy="5444406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465" y="807358"/>
                <a:ext cx="5180093" cy="2632530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466" y="3619234"/>
                <a:ext cx="5180093" cy="2632530"/>
              </a:xfrm>
              <a:prstGeom prst="rect">
                <a:avLst/>
              </a:prstGeom>
            </p:spPr>
          </p:pic>
        </p:grpSp>
        <p:grpSp>
          <p:nvGrpSpPr>
            <p:cNvPr id="8" name="그룹 7"/>
            <p:cNvGrpSpPr/>
            <p:nvPr/>
          </p:nvGrpSpPr>
          <p:grpSpPr>
            <a:xfrm>
              <a:off x="4764030" y="1219199"/>
              <a:ext cx="4484804" cy="4998359"/>
              <a:chOff x="2371441" y="3709662"/>
              <a:chExt cx="4484804" cy="4998359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1441" y="3709662"/>
                <a:ext cx="4484804" cy="2416853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1441" y="6291168"/>
                <a:ext cx="4484804" cy="2416853"/>
              </a:xfrm>
              <a:prstGeom prst="rect">
                <a:avLst/>
              </a:prstGeom>
            </p:spPr>
          </p:pic>
        </p:grpSp>
        <p:sp>
          <p:nvSpPr>
            <p:cNvPr id="28" name="TextBox 27"/>
            <p:cNvSpPr txBox="1"/>
            <p:nvPr/>
          </p:nvSpPr>
          <p:spPr>
            <a:xfrm>
              <a:off x="175866" y="849868"/>
              <a:ext cx="4398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완제품 설비</a:t>
              </a:r>
              <a:r>
                <a:rPr lang="en-US" altLang="ko-KR" b="1" dirty="0" smtClean="0"/>
                <a:t>/</a:t>
              </a:r>
              <a:r>
                <a:rPr lang="ko-KR" altLang="en-US" b="1" dirty="0" smtClean="0"/>
                <a:t>생산 실시간 운용</a:t>
              </a:r>
              <a:endParaRPr lang="ko-KR" altLang="en-US" b="1" dirty="0">
                <a:solidFill>
                  <a:srgbClr val="0000CC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764030" y="849868"/>
              <a:ext cx="4398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품질관리 </a:t>
              </a:r>
              <a:r>
                <a:rPr lang="en-US" altLang="ko-KR" b="1" dirty="0" smtClean="0"/>
                <a:t>– </a:t>
              </a:r>
              <a:r>
                <a:rPr lang="ko-KR" altLang="en-US" b="1" dirty="0" smtClean="0"/>
                <a:t>정규분포 </a:t>
              </a:r>
              <a:r>
                <a:rPr lang="en-US" altLang="ko-KR" b="1" dirty="0" smtClean="0"/>
                <a:t>/ </a:t>
              </a:r>
              <a:r>
                <a:rPr lang="ko-KR" altLang="en-US" b="1" dirty="0" smtClean="0"/>
                <a:t>관리도</a:t>
              </a:r>
              <a:endParaRPr lang="ko-KR" altLang="en-US" b="1" dirty="0">
                <a:solidFill>
                  <a:srgbClr val="0000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27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66" y="141229"/>
            <a:ext cx="841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2"/>
                </a:solidFill>
              </a:rPr>
              <a:t>Autonics</a:t>
            </a:r>
            <a:r>
              <a:rPr lang="en-US" altLang="ko-KR" sz="2400" b="1" dirty="0">
                <a:solidFill>
                  <a:schemeClr val="accent2"/>
                </a:solidFill>
              </a:rPr>
              <a:t> </a:t>
            </a:r>
            <a:r>
              <a:rPr lang="ko-KR" altLang="en-US" sz="2400" b="1" dirty="0" smtClean="0"/>
              <a:t>내부 현장 출하 운영 관리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650302" y="968377"/>
            <a:ext cx="393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완제품 출하 검사 기준 </a:t>
            </a:r>
            <a:r>
              <a:rPr lang="en-US" altLang="ko-KR" b="1" dirty="0" smtClean="0">
                <a:solidFill>
                  <a:srgbClr val="0000CC"/>
                </a:solidFill>
              </a:rPr>
              <a:t>(CT4S-1P4)</a:t>
            </a:r>
            <a:endParaRPr lang="ko-KR" altLang="en-US" b="1" dirty="0">
              <a:solidFill>
                <a:srgbClr val="0000CC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302" y="1495944"/>
            <a:ext cx="3712523" cy="4991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6" r="32931" b="8519"/>
          <a:stretch/>
        </p:blipFill>
        <p:spPr>
          <a:xfrm rot="5400000">
            <a:off x="-931765" y="2116754"/>
            <a:ext cx="5518666" cy="3221914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547024"/>
              </p:ext>
            </p:extLst>
          </p:nvPr>
        </p:nvGraphicFramePr>
        <p:xfrm>
          <a:off x="7574601" y="968375"/>
          <a:ext cx="4347106" cy="5518667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594039">
                  <a:extLst>
                    <a:ext uri="{9D8B030D-6E8A-4147-A177-3AD203B41FA5}">
                      <a16:colId xmlns:a16="http://schemas.microsoft.com/office/drawing/2014/main" val="3707954752"/>
                    </a:ext>
                  </a:extLst>
                </a:gridCol>
                <a:gridCol w="929640">
                  <a:extLst>
                    <a:ext uri="{9D8B030D-6E8A-4147-A177-3AD203B41FA5}">
                      <a16:colId xmlns:a16="http://schemas.microsoft.com/office/drawing/2014/main" val="994223978"/>
                    </a:ext>
                  </a:extLst>
                </a:gridCol>
                <a:gridCol w="2823427">
                  <a:extLst>
                    <a:ext uri="{9D8B030D-6E8A-4147-A177-3AD203B41FA5}">
                      <a16:colId xmlns:a16="http://schemas.microsoft.com/office/drawing/2014/main" val="49627801"/>
                    </a:ext>
                  </a:extLst>
                </a:gridCol>
              </a:tblGrid>
              <a:tr h="3270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겉모양</a:t>
                      </a:r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_</a:t>
                      </a:r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표면상태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규격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430026"/>
                  </a:ext>
                </a:extLst>
              </a:tr>
              <a:tr h="59955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</a:rPr>
                        <a:t>외형</a:t>
                      </a:r>
                      <a:endParaRPr lang="en-US" altLang="ko-KR" sz="11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겉모양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 smtClean="0">
                          <a:effectLst/>
                        </a:rPr>
                        <a:t>결합형태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표면기스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적합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이물질 또는 유해물질확인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93874550"/>
                  </a:ext>
                </a:extLst>
              </a:tr>
              <a:tr h="5859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 err="1" smtClean="0">
                          <a:effectLst/>
                        </a:rPr>
                        <a:t>단자대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각 구조물의 </a:t>
                      </a:r>
                      <a:r>
                        <a:rPr lang="ko-KR" altLang="en-US" sz="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결합부</a:t>
                      </a:r>
                      <a:r>
                        <a:rPr lang="ko-KR" alt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체결</a:t>
                      </a: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, LOCK </a:t>
                      </a:r>
                      <a:r>
                        <a:rPr lang="ko-KR" alt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부위 파손 확인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64055282"/>
                  </a:ext>
                </a:extLst>
              </a:tr>
              <a:tr h="5859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 smtClean="0">
                          <a:effectLst/>
                        </a:rPr>
                        <a:t>사양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단자대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사출 </a:t>
                      </a:r>
                      <a:r>
                        <a:rPr lang="ko-KR" altLang="en-US" sz="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미성형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깨짐 및 </a:t>
                      </a:r>
                      <a:r>
                        <a:rPr lang="ko-KR" altLang="en-US" sz="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볼트결합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이상여부 확인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18447139"/>
                  </a:ext>
                </a:extLst>
              </a:tr>
              <a:tr h="5859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 smtClean="0">
                          <a:effectLst/>
                        </a:rPr>
                        <a:t>접속도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접속도 </a:t>
                      </a:r>
                      <a:r>
                        <a:rPr lang="ko-KR" altLang="en-US" sz="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제품사양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일치여부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145151"/>
                  </a:ext>
                </a:extLst>
              </a:tr>
              <a:tr h="31340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</a:rPr>
                        <a:t>기능</a:t>
                      </a:r>
                      <a:endParaRPr lang="en-US" altLang="ko-KR" sz="11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동작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 smtClean="0">
                          <a:effectLst/>
                        </a:rPr>
                        <a:t>TEST </a:t>
                      </a:r>
                      <a:r>
                        <a:rPr lang="en-US" sz="800" b="1" u="none" strike="noStrike" dirty="0">
                          <a:effectLst/>
                        </a:rPr>
                        <a:t>MODE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TP 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접점 후 전원 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ON 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시 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TEST</a:t>
                      </a: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MODE </a:t>
                      </a:r>
                      <a:r>
                        <a:rPr lang="ko-KR" alt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진입 및 단계별 동작 이상유무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31704201"/>
                  </a:ext>
                </a:extLst>
              </a:tr>
              <a:tr h="3134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u="none" strike="noStrike" dirty="0" smtClean="0">
                          <a:effectLst/>
                        </a:rPr>
                        <a:t>TIMER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타임출력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동작 확인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45023597"/>
                  </a:ext>
                </a:extLst>
              </a:tr>
              <a:tr h="3134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 smtClean="0">
                          <a:effectLst/>
                        </a:rPr>
                        <a:t>정전 보상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일반 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MODE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에서 펄스 입력 </a:t>
                      </a:r>
                      <a:endParaRPr lang="en-US" altLang="ko-KR" sz="6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계수치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일시 정지 시키고 전원 </a:t>
                      </a:r>
                      <a:r>
                        <a:rPr lang="ko-KR" altLang="en-US" sz="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차단후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재인가 시 기존 </a:t>
                      </a:r>
                      <a:r>
                        <a:rPr lang="ko-KR" altLang="en-US" sz="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표시값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유지여부 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85659221"/>
                  </a:ext>
                </a:extLst>
              </a:tr>
              <a:tr h="3134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 smtClean="0">
                          <a:effectLst/>
                        </a:rPr>
                        <a:t>출력 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전압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출력전압 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12±10% 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이내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291059"/>
                  </a:ext>
                </a:extLst>
              </a:tr>
              <a:tr h="31340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</a:rPr>
                        <a:t>포장</a:t>
                      </a:r>
                      <a:endParaRPr lang="en-US" altLang="ko-KR" sz="1100" u="none" strike="noStrike" dirty="0" smtClean="0"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 smtClean="0">
                          <a:effectLst/>
                        </a:rPr>
                        <a:t>포장박스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포장박스의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풀칠 및 </a:t>
                      </a:r>
                      <a:r>
                        <a:rPr lang="ko-KR" altLang="en-US" sz="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외형상태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양호 여부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28028009"/>
                  </a:ext>
                </a:extLst>
              </a:tr>
              <a:tr h="3134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 smtClean="0">
                          <a:effectLst/>
                        </a:rPr>
                        <a:t>제품정보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박스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제품사양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,LOT NO 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스티커 또는 레이저 </a:t>
                      </a:r>
                      <a:r>
                        <a:rPr lang="ko-KR" altLang="en-US" sz="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마킹은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알맞게 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표시되어있나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82107244"/>
                  </a:ext>
                </a:extLst>
              </a:tr>
              <a:tr h="3134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 smtClean="0">
                          <a:effectLst/>
                        </a:rPr>
                        <a:t>사용설명서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사용설명서 제품과 </a:t>
                      </a:r>
                      <a:r>
                        <a:rPr lang="ko-KR" altLang="en-US" sz="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일치여부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01078828"/>
                  </a:ext>
                </a:extLst>
              </a:tr>
              <a:tr h="3134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 smtClean="0">
                          <a:effectLst/>
                        </a:rPr>
                        <a:t>부속물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부속물의 </a:t>
                      </a:r>
                      <a:r>
                        <a:rPr lang="ko-KR" altLang="en-US" sz="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미삽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오삽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또는 부식 여부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4006977"/>
                  </a:ext>
                </a:extLst>
              </a:tr>
              <a:tr h="327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 smtClean="0">
                          <a:effectLst/>
                        </a:rPr>
                        <a:t>인증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제품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포장재 등 표기된 인증마크 획득과 인증이 일치 한지 여부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255195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509100" y="681795"/>
            <a:ext cx="21499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완제품 출하 검사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기준 미비 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76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5"/>
          <p:cNvSpPr txBox="1">
            <a:spLocks/>
          </p:cNvSpPr>
          <p:nvPr/>
        </p:nvSpPr>
        <p:spPr>
          <a:xfrm>
            <a:off x="152198" y="2606051"/>
            <a:ext cx="11887604" cy="365755"/>
          </a:xfrm>
          <a:prstGeom prst="rect">
            <a:avLst/>
          </a:prstGeom>
        </p:spPr>
        <p:txBody>
          <a:bodyPr vert="horz" lIns="342857" tIns="0" rIns="342857" bIns="0" rtlCol="0" anchor="t">
            <a:noAutofit/>
          </a:bodyPr>
          <a:lstStyle/>
          <a:p>
            <a:pPr algn="ctr" defTabSz="1160736" latinLnBrk="0">
              <a:tabLst>
                <a:tab pos="1704830" algn="l"/>
              </a:tabLst>
              <a:defRPr/>
            </a:pPr>
            <a:r>
              <a:rPr lang="ko-KR" altLang="en-US" sz="4571" b="1" dirty="0" smtClean="0">
                <a:latin typeface="Arial" pitchFamily="34" charset="0"/>
                <a:cs typeface="Arial" pitchFamily="34" charset="0"/>
              </a:rPr>
              <a:t>내부 </a:t>
            </a:r>
            <a:r>
              <a:rPr lang="en-US" altLang="ko-KR" sz="4571" b="1" dirty="0" smtClean="0">
                <a:latin typeface="Arial" pitchFamily="34" charset="0"/>
                <a:cs typeface="Arial" pitchFamily="34" charset="0"/>
              </a:rPr>
              <a:t>MES </a:t>
            </a:r>
            <a:r>
              <a:rPr lang="ko-KR" altLang="en-US" sz="4571" b="1" dirty="0" smtClean="0">
                <a:latin typeface="Arial" pitchFamily="34" charset="0"/>
                <a:cs typeface="Arial" pitchFamily="34" charset="0"/>
              </a:rPr>
              <a:t>도입 추진 전략</a:t>
            </a:r>
            <a:endParaRPr lang="en-US" altLang="ko-KR" sz="4571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74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66" y="141229"/>
            <a:ext cx="663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accent2"/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</a:rPr>
              <a:t>MES </a:t>
            </a:r>
            <a:r>
              <a:rPr lang="ko-KR" altLang="en-US" sz="2400" b="1" dirty="0" err="1" smtClean="0">
                <a:solidFill>
                  <a:schemeClr val="accent2"/>
                </a:solidFill>
              </a:rPr>
              <a:t>주요고객</a:t>
            </a:r>
            <a:r>
              <a:rPr lang="ko-KR" altLang="en-US" sz="2400" b="1" dirty="0" smtClean="0">
                <a:solidFill>
                  <a:schemeClr val="accent2"/>
                </a:solidFill>
              </a:rPr>
              <a:t> 추진전략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51904" y="1878300"/>
            <a:ext cx="7315859" cy="2742035"/>
            <a:chOff x="480504" y="1389980"/>
            <a:chExt cx="7315859" cy="2742035"/>
          </a:xfrm>
        </p:grpSpPr>
        <p:grpSp>
          <p:nvGrpSpPr>
            <p:cNvPr id="11" name="그룹 10"/>
            <p:cNvGrpSpPr/>
            <p:nvPr/>
          </p:nvGrpSpPr>
          <p:grpSpPr>
            <a:xfrm>
              <a:off x="480504" y="1389980"/>
              <a:ext cx="6279071" cy="2742035"/>
              <a:chOff x="480504" y="1389980"/>
              <a:chExt cx="6279071" cy="2742035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2059138" y="2753158"/>
                <a:ext cx="4700437" cy="1378857"/>
              </a:xfrm>
              <a:prstGeom prst="rect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480504" y="1389980"/>
                <a:ext cx="3665761" cy="2123658"/>
                <a:chOff x="480504" y="1389980"/>
                <a:chExt cx="3665761" cy="2123658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>
                  <a:off x="480504" y="1389980"/>
                  <a:ext cx="1578634" cy="21236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b="1" dirty="0" err="1" smtClean="0"/>
                    <a:t>주요고객</a:t>
                  </a:r>
                  <a:endParaRPr lang="en-US" altLang="ko-KR" sz="2400" b="1" dirty="0" smtClean="0"/>
                </a:p>
                <a:p>
                  <a:endParaRPr lang="en-US" altLang="ko-KR" dirty="0" smtClean="0"/>
                </a:p>
                <a:p>
                  <a:endParaRPr lang="en-US" altLang="ko-KR" dirty="0"/>
                </a:p>
                <a:p>
                  <a:r>
                    <a:rPr lang="ko-KR" altLang="en-US" b="1" dirty="0" smtClean="0">
                      <a:solidFill>
                        <a:srgbClr val="0000CC"/>
                      </a:solidFill>
                    </a:rPr>
                    <a:t>생산기술</a:t>
                  </a:r>
                  <a:endParaRPr lang="en-US" altLang="ko-KR" b="1" dirty="0" smtClean="0">
                    <a:solidFill>
                      <a:srgbClr val="0000CC"/>
                    </a:solidFill>
                  </a:endParaRPr>
                </a:p>
                <a:p>
                  <a:endParaRPr lang="en-US" altLang="ko-KR" b="1" dirty="0" smtClean="0">
                    <a:solidFill>
                      <a:srgbClr val="0000CC"/>
                    </a:solidFill>
                  </a:endParaRPr>
                </a:p>
                <a:p>
                  <a:r>
                    <a:rPr lang="ko-KR" altLang="en-US" b="1" dirty="0" err="1" smtClean="0">
                      <a:solidFill>
                        <a:srgbClr val="0000CC"/>
                      </a:solidFill>
                    </a:rPr>
                    <a:t>생산총괄</a:t>
                  </a:r>
                  <a:r>
                    <a:rPr lang="ko-KR" altLang="en-US" b="1" dirty="0" smtClean="0">
                      <a:solidFill>
                        <a:srgbClr val="0000CC"/>
                      </a:solidFill>
                    </a:rPr>
                    <a:t> </a:t>
                  </a:r>
                  <a:r>
                    <a:rPr lang="en-US" altLang="ko-KR" b="1" dirty="0" smtClean="0">
                      <a:solidFill>
                        <a:srgbClr val="0000CC"/>
                      </a:solidFill>
                    </a:rPr>
                    <a:t/>
                  </a:r>
                  <a:br>
                    <a:rPr lang="en-US" altLang="ko-KR" b="1" dirty="0" smtClean="0">
                      <a:solidFill>
                        <a:srgbClr val="0000CC"/>
                      </a:solidFill>
                    </a:rPr>
                  </a:br>
                  <a:r>
                    <a:rPr lang="ko-KR" altLang="en-US" b="1" dirty="0" smtClean="0">
                      <a:solidFill>
                        <a:srgbClr val="0000CC"/>
                      </a:solidFill>
                    </a:rPr>
                    <a:t>각 공장</a:t>
                  </a:r>
                  <a:endParaRPr lang="ko-KR" altLang="en-US" b="1" dirty="0">
                    <a:solidFill>
                      <a:srgbClr val="0000CC"/>
                    </a:solidFill>
                  </a:endParaRPr>
                </a:p>
              </p:txBody>
            </p:sp>
            <p:sp>
              <p:nvSpPr>
                <p:cNvPr id="4" name="직사각형 3"/>
                <p:cNvSpPr/>
                <p:nvPr/>
              </p:nvSpPr>
              <p:spPr>
                <a:xfrm>
                  <a:off x="2105322" y="2795537"/>
                  <a:ext cx="204094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200" b="1" dirty="0" smtClean="0">
                      <a:solidFill>
                        <a:srgbClr val="0000CC"/>
                      </a:solidFill>
                    </a:rPr>
                    <a:t>우리가 집중하고 있는 방향</a:t>
                  </a:r>
                  <a:endParaRPr lang="ko-KR" altLang="en-US" sz="1200" b="1" dirty="0">
                    <a:solidFill>
                      <a:srgbClr val="0000CC"/>
                    </a:solidFill>
                  </a:endParaRPr>
                </a:p>
              </p:txBody>
            </p:sp>
          </p:grpSp>
        </p:grpSp>
        <p:grpSp>
          <p:nvGrpSpPr>
            <p:cNvPr id="16" name="그룹 15"/>
            <p:cNvGrpSpPr/>
            <p:nvPr/>
          </p:nvGrpSpPr>
          <p:grpSpPr>
            <a:xfrm>
              <a:off x="2208363" y="1389980"/>
              <a:ext cx="5588000" cy="2492990"/>
              <a:chOff x="2763328" y="1620813"/>
              <a:chExt cx="5588000" cy="2492990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2763328" y="1620813"/>
                <a:ext cx="5588000" cy="2031325"/>
                <a:chOff x="2763328" y="1620813"/>
                <a:chExt cx="5588000" cy="2031325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2763328" y="2022741"/>
                  <a:ext cx="5588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b="1" dirty="0" smtClean="0">
                      <a:solidFill>
                        <a:srgbClr val="FF0000"/>
                      </a:solidFill>
                    </a:rPr>
                    <a:t>내부 직원이 사용하지 않는 시스템은 </a:t>
                  </a:r>
                  <a:r>
                    <a:rPr lang="en-US" altLang="ko-KR" sz="1200" b="1" dirty="0" smtClean="0">
                      <a:solidFill>
                        <a:srgbClr val="FF0000"/>
                      </a:solidFill>
                    </a:rPr>
                    <a:t/>
                  </a:r>
                  <a:br>
                    <a:rPr lang="en-US" altLang="ko-KR" sz="1200" b="1" dirty="0" smtClean="0">
                      <a:solidFill>
                        <a:srgbClr val="FF0000"/>
                      </a:solidFill>
                    </a:rPr>
                  </a:br>
                  <a:r>
                    <a:rPr lang="ko-KR" altLang="en-US" sz="1200" b="1" dirty="0" smtClean="0">
                      <a:solidFill>
                        <a:srgbClr val="FF0000"/>
                      </a:solidFill>
                    </a:rPr>
                    <a:t>아무리 좋은 시스템이 들어와도 필요가 없음</a:t>
                  </a:r>
                  <a:endParaRPr lang="ko-KR" altLang="en-US" sz="12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2763328" y="1620813"/>
                  <a:ext cx="3640346" cy="2031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b="1" dirty="0" smtClean="0"/>
                    <a:t>내부 고객만족</a:t>
                  </a:r>
                  <a:r>
                    <a:rPr lang="en-US" altLang="ko-KR" b="1" dirty="0" smtClean="0"/>
                    <a:t>(</a:t>
                  </a:r>
                  <a:r>
                    <a:rPr lang="ko-KR" altLang="en-US" b="1" dirty="0" err="1" smtClean="0"/>
                    <a:t>사내적용</a:t>
                  </a:r>
                  <a:r>
                    <a:rPr lang="en-US" altLang="ko-KR" b="1" dirty="0" smtClean="0"/>
                    <a:t>)</a:t>
                  </a:r>
                </a:p>
                <a:p>
                  <a:endParaRPr lang="en-US" altLang="ko-KR" b="1" dirty="0" smtClean="0"/>
                </a:p>
                <a:p>
                  <a:endParaRPr lang="en-US" altLang="ko-KR" b="1" dirty="0"/>
                </a:p>
                <a:p>
                  <a:endParaRPr lang="en-US" altLang="ko-KR" b="1" dirty="0" smtClean="0"/>
                </a:p>
                <a:p>
                  <a:endParaRPr lang="en-US" altLang="ko-KR" b="1" dirty="0"/>
                </a:p>
                <a:p>
                  <a:endParaRPr lang="en-US" altLang="ko-KR" b="1" dirty="0" smtClean="0"/>
                </a:p>
                <a:p>
                  <a:r>
                    <a:rPr lang="ko-KR" altLang="en-US" b="1" dirty="0" smtClean="0"/>
                    <a:t>외부 고객만족</a:t>
                  </a:r>
                  <a:r>
                    <a:rPr lang="en-US" altLang="ko-KR" b="1" dirty="0" smtClean="0"/>
                    <a:t>(</a:t>
                  </a:r>
                  <a:r>
                    <a:rPr lang="ko-KR" altLang="en-US" b="1" dirty="0" err="1" smtClean="0"/>
                    <a:t>사외적용</a:t>
                  </a:r>
                  <a:r>
                    <a:rPr lang="en-US" altLang="ko-KR" b="1" dirty="0" smtClean="0"/>
                    <a:t>)</a:t>
                  </a:r>
                </a:p>
              </p:txBody>
            </p:sp>
          </p:grpSp>
          <p:sp>
            <p:nvSpPr>
              <p:cNvPr id="45" name="TextBox 44"/>
              <p:cNvSpPr txBox="1"/>
              <p:nvPr/>
            </p:nvSpPr>
            <p:spPr>
              <a:xfrm>
                <a:off x="2763328" y="3652138"/>
                <a:ext cx="5588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rgbClr val="FF0000"/>
                    </a:solidFill>
                  </a:rPr>
                  <a:t>외부 직원이 보았을 때도 충분히 만족스러운 </a:t>
                </a:r>
                <a:r>
                  <a:rPr lang="en-US" altLang="ko-KR" sz="1200" b="1" dirty="0" smtClean="0">
                    <a:solidFill>
                      <a:srgbClr val="FF0000"/>
                    </a:solidFill>
                  </a:rPr>
                  <a:t/>
                </a:r>
                <a:br>
                  <a:rPr lang="en-US" altLang="ko-KR" sz="1200" b="1" dirty="0" smtClean="0">
                    <a:solidFill>
                      <a:srgbClr val="FF0000"/>
                    </a:solidFill>
                  </a:rPr>
                </a:br>
                <a:r>
                  <a:rPr lang="ko-KR" altLang="en-US" sz="1200" b="1" dirty="0" smtClean="0">
                    <a:solidFill>
                      <a:srgbClr val="FF0000"/>
                    </a:solidFill>
                  </a:rPr>
                  <a:t>고도화 된 분석과 차트를  통한 실시간 관리의 퍼포먼스가 필요</a:t>
                </a:r>
                <a:endParaRPr lang="ko-KR" altLang="en-US" sz="12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46" name="TextBox 45"/>
          <p:cNvSpPr txBox="1"/>
          <p:nvPr/>
        </p:nvSpPr>
        <p:spPr>
          <a:xfrm>
            <a:off x="6999635" y="277388"/>
            <a:ext cx="478155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내부 고객만족 방향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사내적용</a:t>
            </a:r>
            <a:r>
              <a:rPr lang="en-US" altLang="ko-KR" b="1" dirty="0" smtClean="0"/>
              <a:t>)</a:t>
            </a:r>
          </a:p>
          <a:p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sz="1200" b="1" strike="sngStrike" dirty="0" smtClean="0"/>
              <a:t>사내 직원들의 원활한 협조 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r>
              <a:rPr lang="ko-KR" altLang="en-US" sz="1200" b="1" dirty="0" smtClean="0"/>
              <a:t>→ 주변사람들과 긴밀한 관계</a:t>
            </a:r>
            <a:endParaRPr lang="en-US" altLang="ko-KR" sz="1200" b="1" dirty="0" smtClean="0"/>
          </a:p>
          <a:p>
            <a:pPr>
              <a:lnSpc>
                <a:spcPct val="150000"/>
              </a:lnSpc>
            </a:pPr>
            <a:r>
              <a:rPr lang="ko-KR" altLang="en-US" sz="1200" b="1" strike="sngStrike" dirty="0" smtClean="0"/>
              <a:t>사내 직원들이 진짜 보고 싶은 바 </a:t>
            </a:r>
            <a:r>
              <a:rPr lang="en-US" altLang="ko-KR" sz="1200" b="1" strike="sngStrike" dirty="0" smtClean="0"/>
              <a:t/>
            </a:r>
            <a:br>
              <a:rPr lang="en-US" altLang="ko-KR" sz="1200" b="1" strike="sngStrike" dirty="0" smtClean="0"/>
            </a:br>
            <a:r>
              <a:rPr lang="ko-KR" altLang="en-US" sz="1200" b="1" dirty="0" smtClean="0"/>
              <a:t>→ 프로세스가 들어오기 전까지는 그것을 기대하기는 어려움</a:t>
            </a:r>
            <a:endParaRPr lang="en-US" altLang="ko-KR" sz="1200" b="1" dirty="0"/>
          </a:p>
          <a:p>
            <a:endParaRPr lang="en-US" altLang="ko-KR" sz="1200" b="1" dirty="0" smtClean="0"/>
          </a:p>
          <a:p>
            <a:r>
              <a:rPr lang="ko-KR" altLang="en-US" sz="1200" b="1" dirty="0" smtClean="0">
                <a:solidFill>
                  <a:srgbClr val="FF0000"/>
                </a:solidFill>
              </a:rPr>
              <a:t>내부고객 </a:t>
            </a:r>
            <a:r>
              <a:rPr lang="ko-KR" altLang="en-US" sz="1200" b="1" dirty="0" err="1" smtClean="0">
                <a:solidFill>
                  <a:srgbClr val="FF0000"/>
                </a:solidFill>
              </a:rPr>
              <a:t>요청지표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b="1" dirty="0" smtClean="0"/>
              <a:t>외부 고객만족 방향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사외적용</a:t>
            </a:r>
            <a:r>
              <a:rPr lang="en-US" altLang="ko-KR" b="1" dirty="0" smtClean="0"/>
              <a:t>)</a:t>
            </a:r>
          </a:p>
          <a:p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sz="1200" b="1" dirty="0" smtClean="0"/>
              <a:t>사외 </a:t>
            </a:r>
            <a:r>
              <a:rPr lang="ko-KR" altLang="en-US" sz="1200" b="1" dirty="0"/>
              <a:t>직원들이 </a:t>
            </a:r>
            <a:r>
              <a:rPr lang="ko-KR" altLang="en-US" sz="1200" b="1" dirty="0" smtClean="0"/>
              <a:t>보았을 때 고도화 되어있는 시스템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b="1" dirty="0" smtClean="0"/>
              <a:t>사외 </a:t>
            </a:r>
            <a:r>
              <a:rPr lang="ko-KR" altLang="en-US" sz="1200" b="1" dirty="0"/>
              <a:t>직원들이 </a:t>
            </a:r>
            <a:r>
              <a:rPr lang="ko-KR" altLang="en-US" sz="1200" b="1" dirty="0" smtClean="0"/>
              <a:t>만족 할 수 있는 지표 제시</a:t>
            </a:r>
            <a:endParaRPr lang="en-US" altLang="ko-KR" sz="1200" b="1" dirty="0" smtClean="0"/>
          </a:p>
          <a:p>
            <a:pPr>
              <a:lnSpc>
                <a:spcPct val="150000"/>
              </a:lnSpc>
            </a:pPr>
            <a:r>
              <a:rPr lang="ko-KR" altLang="en-US" sz="1200" b="1" dirty="0" smtClean="0"/>
              <a:t>합리적인 관리와 즉 대응이 가능한 시스템</a:t>
            </a:r>
            <a:endParaRPr lang="en-US" altLang="ko-KR" sz="1200" b="1" dirty="0" smtClean="0"/>
          </a:p>
          <a:p>
            <a:endParaRPr lang="en-US" altLang="ko-KR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332906" y="5885440"/>
            <a:ext cx="7943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00B050"/>
                </a:solidFill>
              </a:rPr>
              <a:t>지속적인 노출과 합리적인 설명이 사용 직원들에게 필요한 상황</a:t>
            </a:r>
            <a:r>
              <a:rPr lang="en-US" altLang="ko-KR" b="1" dirty="0" smtClean="0">
                <a:solidFill>
                  <a:srgbClr val="00B050"/>
                </a:solidFill>
              </a:rPr>
              <a:t/>
            </a:r>
            <a:br>
              <a:rPr lang="en-US" altLang="ko-KR" b="1" dirty="0" smtClean="0">
                <a:solidFill>
                  <a:srgbClr val="00B050"/>
                </a:solidFill>
              </a:rPr>
            </a:br>
            <a:r>
              <a:rPr lang="ko-KR" altLang="en-US" b="1" dirty="0" smtClean="0">
                <a:solidFill>
                  <a:srgbClr val="00B050"/>
                </a:solidFill>
              </a:rPr>
              <a:t>전사 직원들의 어느정도 의견 반영 역시 필요한 상황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2229" y="917431"/>
            <a:ext cx="794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0000CC"/>
                </a:solidFill>
              </a:rPr>
              <a:t>외부에서 제공하는 모듈과 경계 내에서 제공되고 있음</a:t>
            </a:r>
            <a:endParaRPr lang="en-US" altLang="ko-KR" sz="1200" b="1" dirty="0" smtClean="0">
              <a:solidFill>
                <a:srgbClr val="0000CC"/>
              </a:solidFill>
            </a:endParaRPr>
          </a:p>
          <a:p>
            <a:r>
              <a:rPr lang="ko-KR" altLang="en-US" sz="1200" b="1" dirty="0" smtClean="0">
                <a:solidFill>
                  <a:srgbClr val="0000CC"/>
                </a:solidFill>
              </a:rPr>
              <a:t>자사는 다양한 시스템들이 경계가 모호한 상태</a:t>
            </a:r>
            <a:endParaRPr lang="ko-KR" altLang="en-US" sz="1200" b="1" dirty="0">
              <a:solidFill>
                <a:srgbClr val="0000CC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584573"/>
              </p:ext>
            </p:extLst>
          </p:nvPr>
        </p:nvGraphicFramePr>
        <p:xfrm>
          <a:off x="6999635" y="2460897"/>
          <a:ext cx="5114925" cy="164592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205556">
                  <a:extLst>
                    <a:ext uri="{9D8B030D-6E8A-4147-A177-3AD203B41FA5}">
                      <a16:colId xmlns:a16="http://schemas.microsoft.com/office/drawing/2014/main" val="3690335001"/>
                    </a:ext>
                  </a:extLst>
                </a:gridCol>
                <a:gridCol w="1868448">
                  <a:extLst>
                    <a:ext uri="{9D8B030D-6E8A-4147-A177-3AD203B41FA5}">
                      <a16:colId xmlns:a16="http://schemas.microsoft.com/office/drawing/2014/main" val="4232626725"/>
                    </a:ext>
                  </a:extLst>
                </a:gridCol>
                <a:gridCol w="2040921">
                  <a:extLst>
                    <a:ext uri="{9D8B030D-6E8A-4147-A177-3AD203B41FA5}">
                      <a16:colId xmlns:a16="http://schemas.microsoft.com/office/drawing/2014/main" val="2060586269"/>
                    </a:ext>
                  </a:extLst>
                </a:gridCol>
              </a:tblGrid>
              <a:tr h="409097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/>
                        <a:t>구분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목표</a:t>
                      </a:r>
                      <a:endParaRPr lang="en-US" altLang="ko-KR" dirty="0" smtClean="0"/>
                    </a:p>
                    <a:p>
                      <a:pPr algn="ctr"/>
                      <a:r>
                        <a:rPr lang="en-US" altLang="ko-KR" sz="1200" dirty="0" smtClean="0"/>
                        <a:t>(‘19.01.07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생산팀</a:t>
                      </a:r>
                      <a:r>
                        <a:rPr lang="ko-KR" altLang="en-US" sz="1200" baseline="0" dirty="0" smtClean="0"/>
                        <a:t> 요청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결과</a:t>
                      </a:r>
                      <a:endParaRPr lang="en-US" altLang="ko-KR" dirty="0" smtClean="0"/>
                    </a:p>
                    <a:p>
                      <a:pPr algn="ctr"/>
                      <a:r>
                        <a:rPr lang="en-US" altLang="ko-KR" sz="1200" dirty="0" smtClean="0"/>
                        <a:t>(‘20.03.09 </a:t>
                      </a:r>
                      <a:r>
                        <a:rPr lang="ko-KR" altLang="en-US" sz="1200" dirty="0" smtClean="0"/>
                        <a:t>시운전 검증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896311"/>
                  </a:ext>
                </a:extLst>
              </a:tr>
              <a:tr h="20792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설비가동율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95%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이상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75%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48832"/>
                  </a:ext>
                </a:extLst>
              </a:tr>
              <a:tr h="20792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성능가동율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90%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이상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58%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321087"/>
                  </a:ext>
                </a:extLst>
              </a:tr>
              <a:tr h="20792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직행율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99%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이상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56%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953187"/>
                  </a:ext>
                </a:extLst>
              </a:tr>
              <a:tr h="20792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생산효율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110%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이상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286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1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3748492" y="1669626"/>
            <a:ext cx="5003224" cy="4949530"/>
            <a:chOff x="6635737" y="841117"/>
            <a:chExt cx="5003224" cy="4949530"/>
          </a:xfrm>
        </p:grpSpPr>
        <p:sp>
          <p:nvSpPr>
            <p:cNvPr id="37" name="자유형 36"/>
            <p:cNvSpPr/>
            <p:nvPr/>
          </p:nvSpPr>
          <p:spPr>
            <a:xfrm>
              <a:off x="9772475" y="1207666"/>
              <a:ext cx="1866486" cy="1866486"/>
            </a:xfrm>
            <a:custGeom>
              <a:avLst/>
              <a:gdLst>
                <a:gd name="connsiteX0" fmla="*/ 0 w 1866486"/>
                <a:gd name="connsiteY0" fmla="*/ 0 h 1866486"/>
                <a:gd name="connsiteX1" fmla="*/ 1866486 w 1866486"/>
                <a:gd name="connsiteY1" fmla="*/ 0 h 1866486"/>
                <a:gd name="connsiteX2" fmla="*/ 1866486 w 1866486"/>
                <a:gd name="connsiteY2" fmla="*/ 1866486 h 1866486"/>
                <a:gd name="connsiteX3" fmla="*/ 0 w 1866486"/>
                <a:gd name="connsiteY3" fmla="*/ 1866486 h 1866486"/>
                <a:gd name="connsiteX4" fmla="*/ 0 w 1866486"/>
                <a:gd name="connsiteY4" fmla="*/ 0 h 186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486" h="1866486">
                  <a:moveTo>
                    <a:pt x="0" y="0"/>
                  </a:moveTo>
                  <a:lnTo>
                    <a:pt x="1866486" y="0"/>
                  </a:lnTo>
                  <a:lnTo>
                    <a:pt x="1866486" y="1866486"/>
                  </a:lnTo>
                  <a:lnTo>
                    <a:pt x="0" y="186648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2000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4500" b="1" kern="1200" dirty="0"/>
            </a:p>
          </p:txBody>
        </p:sp>
        <p:sp>
          <p:nvSpPr>
            <p:cNvPr id="38" name="원형 화살표 37"/>
            <p:cNvSpPr/>
            <p:nvPr/>
          </p:nvSpPr>
          <p:spPr>
            <a:xfrm>
              <a:off x="6932058" y="841117"/>
              <a:ext cx="4410583" cy="4410583"/>
            </a:xfrm>
            <a:prstGeom prst="circularArrow">
              <a:avLst>
                <a:gd name="adj1" fmla="val 8252"/>
                <a:gd name="adj2" fmla="val 576426"/>
                <a:gd name="adj3" fmla="val 2962443"/>
                <a:gd name="adj4" fmla="val 52669"/>
                <a:gd name="adj5" fmla="val 962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자유형 40"/>
            <p:cNvSpPr/>
            <p:nvPr/>
          </p:nvSpPr>
          <p:spPr>
            <a:xfrm>
              <a:off x="8204106" y="3924161"/>
              <a:ext cx="1866486" cy="1866486"/>
            </a:xfrm>
            <a:custGeom>
              <a:avLst/>
              <a:gdLst>
                <a:gd name="connsiteX0" fmla="*/ 0 w 1866486"/>
                <a:gd name="connsiteY0" fmla="*/ 0 h 1866486"/>
                <a:gd name="connsiteX1" fmla="*/ 1866486 w 1866486"/>
                <a:gd name="connsiteY1" fmla="*/ 0 h 1866486"/>
                <a:gd name="connsiteX2" fmla="*/ 1866486 w 1866486"/>
                <a:gd name="connsiteY2" fmla="*/ 1866486 h 1866486"/>
                <a:gd name="connsiteX3" fmla="*/ 0 w 1866486"/>
                <a:gd name="connsiteY3" fmla="*/ 1866486 h 1866486"/>
                <a:gd name="connsiteX4" fmla="*/ 0 w 1866486"/>
                <a:gd name="connsiteY4" fmla="*/ 0 h 186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486" h="1866486">
                  <a:moveTo>
                    <a:pt x="0" y="0"/>
                  </a:moveTo>
                  <a:lnTo>
                    <a:pt x="1866486" y="0"/>
                  </a:lnTo>
                  <a:lnTo>
                    <a:pt x="1866486" y="1866486"/>
                  </a:lnTo>
                  <a:lnTo>
                    <a:pt x="0" y="186648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2000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4500" b="1" kern="1200" dirty="0"/>
            </a:p>
          </p:txBody>
        </p:sp>
        <p:sp>
          <p:nvSpPr>
            <p:cNvPr id="44" name="원형 화살표 43"/>
            <p:cNvSpPr/>
            <p:nvPr/>
          </p:nvSpPr>
          <p:spPr>
            <a:xfrm>
              <a:off x="6932058" y="841117"/>
              <a:ext cx="4410583" cy="4410583"/>
            </a:xfrm>
            <a:prstGeom prst="circularArrow">
              <a:avLst>
                <a:gd name="adj1" fmla="val 8252"/>
                <a:gd name="adj2" fmla="val 576426"/>
                <a:gd name="adj3" fmla="val 10170905"/>
                <a:gd name="adj4" fmla="val 7261132"/>
                <a:gd name="adj5" fmla="val 962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자유형 44"/>
            <p:cNvSpPr/>
            <p:nvPr/>
          </p:nvSpPr>
          <p:spPr>
            <a:xfrm>
              <a:off x="6635737" y="1207666"/>
              <a:ext cx="1866486" cy="1866486"/>
            </a:xfrm>
            <a:custGeom>
              <a:avLst/>
              <a:gdLst>
                <a:gd name="connsiteX0" fmla="*/ 0 w 1866486"/>
                <a:gd name="connsiteY0" fmla="*/ 0 h 1866486"/>
                <a:gd name="connsiteX1" fmla="*/ 1866486 w 1866486"/>
                <a:gd name="connsiteY1" fmla="*/ 0 h 1866486"/>
                <a:gd name="connsiteX2" fmla="*/ 1866486 w 1866486"/>
                <a:gd name="connsiteY2" fmla="*/ 1866486 h 1866486"/>
                <a:gd name="connsiteX3" fmla="*/ 0 w 1866486"/>
                <a:gd name="connsiteY3" fmla="*/ 1866486 h 1866486"/>
                <a:gd name="connsiteX4" fmla="*/ 0 w 1866486"/>
                <a:gd name="connsiteY4" fmla="*/ 0 h 186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486" h="1866486">
                  <a:moveTo>
                    <a:pt x="0" y="0"/>
                  </a:moveTo>
                  <a:lnTo>
                    <a:pt x="1866486" y="0"/>
                  </a:lnTo>
                  <a:lnTo>
                    <a:pt x="1866486" y="1866486"/>
                  </a:lnTo>
                  <a:lnTo>
                    <a:pt x="0" y="186648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2000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4500" b="1" kern="1200" dirty="0"/>
            </a:p>
          </p:txBody>
        </p:sp>
        <p:sp>
          <p:nvSpPr>
            <p:cNvPr id="46" name="원형 화살표 45"/>
            <p:cNvSpPr/>
            <p:nvPr/>
          </p:nvSpPr>
          <p:spPr>
            <a:xfrm>
              <a:off x="6932058" y="841117"/>
              <a:ext cx="4410583" cy="4410583"/>
            </a:xfrm>
            <a:prstGeom prst="circularArrow">
              <a:avLst>
                <a:gd name="adj1" fmla="val 8252"/>
                <a:gd name="adj2" fmla="val 576426"/>
                <a:gd name="adj3" fmla="val 16855402"/>
                <a:gd name="adj4" fmla="val 14968173"/>
                <a:gd name="adj5" fmla="val 962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5" name="TextBox 4"/>
          <p:cNvSpPr txBox="1"/>
          <p:nvPr/>
        </p:nvSpPr>
        <p:spPr>
          <a:xfrm>
            <a:off x="175866" y="141229"/>
            <a:ext cx="663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50"/>
                </a:solidFill>
              </a:rPr>
              <a:t>SIEMENS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시스템에서의 </a:t>
            </a:r>
            <a:r>
              <a:rPr lang="en-US" altLang="ko-KR" sz="2400" b="1" dirty="0" smtClean="0"/>
              <a:t>MES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4516437" y="752119"/>
            <a:ext cx="2972493" cy="8191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               ERP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16437" y="5835650"/>
            <a:ext cx="2972493" cy="8191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DAS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4051" y="2809875"/>
            <a:ext cx="2228849" cy="8191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PLM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4051" y="3876675"/>
            <a:ext cx="2228849" cy="8191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CMMS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059709" y="2867025"/>
            <a:ext cx="1885950" cy="188595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MES</a:t>
            </a:r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9122468" y="2809875"/>
            <a:ext cx="2228849" cy="8191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WMS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122468" y="3876675"/>
            <a:ext cx="2228849" cy="8191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SCM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5888037" y="4908430"/>
            <a:ext cx="0" cy="8195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5888037" y="1708030"/>
            <a:ext cx="300990" cy="819509"/>
            <a:chOff x="5748337" y="1708030"/>
            <a:chExt cx="300990" cy="819509"/>
          </a:xfrm>
        </p:grpSpPr>
        <p:cxnSp>
          <p:nvCxnSpPr>
            <p:cNvPr id="22" name="직선 화살표 연결선 21"/>
            <p:cNvCxnSpPr/>
            <p:nvPr/>
          </p:nvCxnSpPr>
          <p:spPr>
            <a:xfrm flipV="1">
              <a:off x="5748337" y="1708030"/>
              <a:ext cx="0" cy="8195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>
              <a:off x="6049327" y="1708030"/>
              <a:ext cx="0" cy="8195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직선 화살표 연결선 28"/>
          <p:cNvCxnSpPr/>
          <p:nvPr/>
        </p:nvCxnSpPr>
        <p:spPr>
          <a:xfrm>
            <a:off x="6189027" y="4908430"/>
            <a:ext cx="0" cy="8195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885653" y="1720494"/>
            <a:ext cx="890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기준 정보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200" b="1" dirty="0" smtClean="0">
                <a:solidFill>
                  <a:srgbClr val="FF0000"/>
                </a:solidFill>
              </a:rPr>
              <a:t>생산 계획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200" b="1" dirty="0" smtClean="0">
                <a:solidFill>
                  <a:srgbClr val="FF0000"/>
                </a:solidFill>
              </a:rPr>
              <a:t>구매 오더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200" b="1" dirty="0" smtClean="0">
                <a:solidFill>
                  <a:srgbClr val="FF0000"/>
                </a:solidFill>
              </a:rPr>
              <a:t>출하 지시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56601" y="1812826"/>
            <a:ext cx="200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계획대비 </a:t>
            </a:r>
            <a:r>
              <a:rPr lang="ko-KR" altLang="en-US" sz="1200" b="1" dirty="0" err="1" smtClean="0"/>
              <a:t>공정실적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생산시간</a:t>
            </a:r>
            <a:r>
              <a:rPr lang="en-US" altLang="ko-KR" sz="1200" b="1" dirty="0" smtClean="0"/>
              <a:t>, </a:t>
            </a:r>
            <a:r>
              <a:rPr lang="ko-KR" altLang="en-US" sz="1200" b="1" dirty="0" err="1" smtClean="0"/>
              <a:t>노무시간</a:t>
            </a:r>
            <a:endParaRPr lang="en-US" altLang="ko-KR" sz="1200" b="1" dirty="0" smtClean="0"/>
          </a:p>
          <a:p>
            <a:r>
              <a:rPr lang="ko-KR" altLang="en-US" sz="1200" b="1" dirty="0" err="1" smtClean="0"/>
              <a:t>기계시간</a:t>
            </a:r>
            <a:r>
              <a:rPr lang="en-US" altLang="ko-KR" sz="1200" b="1" dirty="0" smtClean="0"/>
              <a:t>, </a:t>
            </a:r>
            <a:r>
              <a:rPr lang="ko-KR" altLang="en-US" sz="1200" b="1" dirty="0" err="1" smtClean="0"/>
              <a:t>불량정보</a:t>
            </a:r>
            <a:endParaRPr lang="ko-KR" altLang="en-US" sz="12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4516437" y="4906296"/>
            <a:ext cx="1259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 err="1" smtClean="0">
                <a:solidFill>
                  <a:srgbClr val="FF0000"/>
                </a:solidFill>
              </a:rPr>
              <a:t>설비정보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algn="r"/>
            <a:r>
              <a:rPr lang="ko-KR" altLang="en-US" sz="1200" b="1" dirty="0" smtClean="0">
                <a:solidFill>
                  <a:srgbClr val="FF0000"/>
                </a:solidFill>
              </a:rPr>
              <a:t>가동상태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algn="r"/>
            <a:r>
              <a:rPr lang="ko-KR" altLang="en-US" sz="1200" b="1" dirty="0" smtClean="0">
                <a:solidFill>
                  <a:srgbClr val="FF0000"/>
                </a:solidFill>
              </a:rPr>
              <a:t>생산량 및 불량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algn="r"/>
            <a:r>
              <a:rPr lang="ko-KR" altLang="en-US" sz="1200" b="1" dirty="0" smtClean="0">
                <a:solidFill>
                  <a:srgbClr val="FF0000"/>
                </a:solidFill>
              </a:rPr>
              <a:t>자재 이동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56601" y="4878814"/>
            <a:ext cx="200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자재전표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후 </a:t>
            </a:r>
            <a:r>
              <a:rPr lang="ko-KR" altLang="en-US" sz="1200" b="1" dirty="0" err="1" smtClean="0"/>
              <a:t>공정지정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설비 </a:t>
            </a:r>
            <a:r>
              <a:rPr lang="en-US" altLang="ko-KR" sz="1200" b="1" dirty="0" smtClean="0"/>
              <a:t>HOLD</a:t>
            </a:r>
          </a:p>
          <a:p>
            <a:r>
              <a:rPr lang="ko-KR" altLang="en-US" sz="1200" b="1" dirty="0" smtClean="0"/>
              <a:t>공정 </a:t>
            </a:r>
            <a:r>
              <a:rPr lang="en-US" altLang="ko-KR" sz="1200" b="1" dirty="0" smtClean="0"/>
              <a:t>HOLD</a:t>
            </a:r>
            <a:endParaRPr lang="ko-KR" altLang="en-US" sz="12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3047463" y="4417149"/>
            <a:ext cx="2009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PM </a:t>
            </a:r>
            <a:r>
              <a:rPr lang="ko-KR" altLang="en-US" sz="1200" b="1" dirty="0" smtClean="0"/>
              <a:t>작업 내역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고장 수리 내역</a:t>
            </a:r>
            <a:endParaRPr lang="ko-KR" altLang="en-US" sz="1200" b="1" dirty="0"/>
          </a:p>
        </p:txBody>
      </p:sp>
      <p:cxnSp>
        <p:nvCxnSpPr>
          <p:cNvPr id="50" name="직선 화살표 연결선 49"/>
          <p:cNvCxnSpPr/>
          <p:nvPr/>
        </p:nvCxnSpPr>
        <p:spPr>
          <a:xfrm rot="16200000">
            <a:off x="7951629" y="2911164"/>
            <a:ext cx="0" cy="8195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356765" y="2977180"/>
            <a:ext cx="120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제품 입고 전표</a:t>
            </a:r>
            <a:endParaRPr lang="ko-KR" altLang="en-US" sz="1200" b="1" dirty="0"/>
          </a:p>
        </p:txBody>
      </p:sp>
      <p:grpSp>
        <p:nvGrpSpPr>
          <p:cNvPr id="54" name="그룹 53"/>
          <p:cNvGrpSpPr/>
          <p:nvPr/>
        </p:nvGrpSpPr>
        <p:grpSpPr>
          <a:xfrm>
            <a:off x="6892408" y="3855561"/>
            <a:ext cx="2009236" cy="930784"/>
            <a:chOff x="6892408" y="3690981"/>
            <a:chExt cx="2009236" cy="930784"/>
          </a:xfrm>
        </p:grpSpPr>
        <p:cxnSp>
          <p:nvCxnSpPr>
            <p:cNvPr id="49" name="직선 화살표 연결선 48"/>
            <p:cNvCxnSpPr/>
            <p:nvPr/>
          </p:nvCxnSpPr>
          <p:spPr>
            <a:xfrm rot="16200000" flipV="1">
              <a:off x="7951628" y="3843439"/>
              <a:ext cx="0" cy="8195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6892408" y="4344766"/>
              <a:ext cx="20092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/>
                <a:t>자재 예약</a:t>
              </a:r>
              <a:endParaRPr lang="ko-KR" altLang="en-US" sz="1200" b="1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166483" y="3690981"/>
              <a:ext cx="166423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dirty="0"/>
                <a:t>시급</a:t>
              </a:r>
              <a:r>
                <a:rPr lang="en-US" altLang="ko-KR" sz="1200" b="1" dirty="0"/>
                <a:t>,</a:t>
              </a:r>
              <a:r>
                <a:rPr lang="ko-KR" altLang="en-US" sz="1200" b="1" dirty="0"/>
                <a:t>반제품 </a:t>
              </a:r>
              <a:r>
                <a:rPr lang="ko-KR" altLang="en-US" sz="1200" b="1" dirty="0" err="1"/>
                <a:t>입출정보</a:t>
              </a:r>
              <a:endParaRPr lang="ko-KR" altLang="en-US" sz="1200" b="1" dirty="0"/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 rot="16200000">
              <a:off x="7951631" y="3686751"/>
              <a:ext cx="0" cy="8195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3321538" y="2711570"/>
            <a:ext cx="2009236" cy="920842"/>
            <a:chOff x="3321538" y="2957699"/>
            <a:chExt cx="2009236" cy="920842"/>
          </a:xfrm>
        </p:grpSpPr>
        <p:cxnSp>
          <p:nvCxnSpPr>
            <p:cNvPr id="39" name="직선 화살표 연결선 38"/>
            <p:cNvCxnSpPr/>
            <p:nvPr/>
          </p:nvCxnSpPr>
          <p:spPr>
            <a:xfrm rot="16200000" flipV="1">
              <a:off x="4106683" y="3086105"/>
              <a:ext cx="0" cy="8195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/>
            <p:nvPr/>
          </p:nvCxnSpPr>
          <p:spPr>
            <a:xfrm rot="16200000">
              <a:off x="4106683" y="2911163"/>
              <a:ext cx="0" cy="8195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321538" y="2957699"/>
              <a:ext cx="20092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개발 계획 도면 정보</a:t>
              </a:r>
              <a:endParaRPr lang="en-US" altLang="ko-KR" sz="1200" b="1" dirty="0" smtClean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3725059" y="3601542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b="1" dirty="0" err="1"/>
                <a:t>개발실적</a:t>
              </a:r>
              <a:endParaRPr lang="en-US" altLang="ko-KR" sz="1200" b="1" dirty="0"/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3321752" y="3761254"/>
            <a:ext cx="146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 err="1"/>
              <a:t>기준정보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PM </a:t>
            </a:r>
            <a:r>
              <a:rPr lang="ko-KR" altLang="en-US" sz="1200" b="1" dirty="0"/>
              <a:t>경고</a:t>
            </a:r>
          </a:p>
        </p:txBody>
      </p:sp>
      <p:grpSp>
        <p:nvGrpSpPr>
          <p:cNvPr id="62" name="그룹 61"/>
          <p:cNvGrpSpPr/>
          <p:nvPr/>
        </p:nvGrpSpPr>
        <p:grpSpPr>
          <a:xfrm>
            <a:off x="3642324" y="4129816"/>
            <a:ext cx="819512" cy="156688"/>
            <a:chOff x="7694273" y="4413486"/>
            <a:chExt cx="819512" cy="156688"/>
          </a:xfrm>
        </p:grpSpPr>
        <p:cxnSp>
          <p:nvCxnSpPr>
            <p:cNvPr id="60" name="직선 화살표 연결선 59"/>
            <p:cNvCxnSpPr/>
            <p:nvPr/>
          </p:nvCxnSpPr>
          <p:spPr>
            <a:xfrm rot="16200000" flipV="1">
              <a:off x="8104028" y="4160419"/>
              <a:ext cx="0" cy="8195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/>
            <p:nvPr/>
          </p:nvCxnSpPr>
          <p:spPr>
            <a:xfrm rot="16200000">
              <a:off x="8104031" y="4003731"/>
              <a:ext cx="0" cy="8195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855302" y="2143693"/>
            <a:ext cx="4201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실시간 추적</a:t>
            </a:r>
            <a:r>
              <a:rPr lang="en-US" altLang="ko-KR" b="1" dirty="0" smtClean="0">
                <a:solidFill>
                  <a:srgbClr val="0070C0"/>
                </a:solidFill>
              </a:rPr>
              <a:t>(Real Time Tracking)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71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>
            <a:off x="3748492" y="1669626"/>
            <a:ext cx="5003224" cy="4949530"/>
            <a:chOff x="6635737" y="841117"/>
            <a:chExt cx="5003224" cy="4949530"/>
          </a:xfrm>
        </p:grpSpPr>
        <p:sp>
          <p:nvSpPr>
            <p:cNvPr id="57" name="자유형 56"/>
            <p:cNvSpPr/>
            <p:nvPr/>
          </p:nvSpPr>
          <p:spPr>
            <a:xfrm>
              <a:off x="9772475" y="1207666"/>
              <a:ext cx="1866486" cy="1866486"/>
            </a:xfrm>
            <a:custGeom>
              <a:avLst/>
              <a:gdLst>
                <a:gd name="connsiteX0" fmla="*/ 0 w 1866486"/>
                <a:gd name="connsiteY0" fmla="*/ 0 h 1866486"/>
                <a:gd name="connsiteX1" fmla="*/ 1866486 w 1866486"/>
                <a:gd name="connsiteY1" fmla="*/ 0 h 1866486"/>
                <a:gd name="connsiteX2" fmla="*/ 1866486 w 1866486"/>
                <a:gd name="connsiteY2" fmla="*/ 1866486 h 1866486"/>
                <a:gd name="connsiteX3" fmla="*/ 0 w 1866486"/>
                <a:gd name="connsiteY3" fmla="*/ 1866486 h 1866486"/>
                <a:gd name="connsiteX4" fmla="*/ 0 w 1866486"/>
                <a:gd name="connsiteY4" fmla="*/ 0 h 186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486" h="1866486">
                  <a:moveTo>
                    <a:pt x="0" y="0"/>
                  </a:moveTo>
                  <a:lnTo>
                    <a:pt x="1866486" y="0"/>
                  </a:lnTo>
                  <a:lnTo>
                    <a:pt x="1866486" y="1866486"/>
                  </a:lnTo>
                  <a:lnTo>
                    <a:pt x="0" y="186648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2000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4500" b="1" kern="1200" dirty="0"/>
            </a:p>
          </p:txBody>
        </p:sp>
        <p:sp>
          <p:nvSpPr>
            <p:cNvPr id="63" name="원형 화살표 62"/>
            <p:cNvSpPr/>
            <p:nvPr/>
          </p:nvSpPr>
          <p:spPr>
            <a:xfrm>
              <a:off x="6932058" y="841117"/>
              <a:ext cx="4410583" cy="4410583"/>
            </a:xfrm>
            <a:prstGeom prst="circularArrow">
              <a:avLst>
                <a:gd name="adj1" fmla="val 8252"/>
                <a:gd name="adj2" fmla="val 576426"/>
                <a:gd name="adj3" fmla="val 2962443"/>
                <a:gd name="adj4" fmla="val 52669"/>
                <a:gd name="adj5" fmla="val 962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5" name="자유형 64"/>
            <p:cNvSpPr/>
            <p:nvPr/>
          </p:nvSpPr>
          <p:spPr>
            <a:xfrm>
              <a:off x="8204106" y="3924161"/>
              <a:ext cx="1866486" cy="1866486"/>
            </a:xfrm>
            <a:custGeom>
              <a:avLst/>
              <a:gdLst>
                <a:gd name="connsiteX0" fmla="*/ 0 w 1866486"/>
                <a:gd name="connsiteY0" fmla="*/ 0 h 1866486"/>
                <a:gd name="connsiteX1" fmla="*/ 1866486 w 1866486"/>
                <a:gd name="connsiteY1" fmla="*/ 0 h 1866486"/>
                <a:gd name="connsiteX2" fmla="*/ 1866486 w 1866486"/>
                <a:gd name="connsiteY2" fmla="*/ 1866486 h 1866486"/>
                <a:gd name="connsiteX3" fmla="*/ 0 w 1866486"/>
                <a:gd name="connsiteY3" fmla="*/ 1866486 h 1866486"/>
                <a:gd name="connsiteX4" fmla="*/ 0 w 1866486"/>
                <a:gd name="connsiteY4" fmla="*/ 0 h 186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486" h="1866486">
                  <a:moveTo>
                    <a:pt x="0" y="0"/>
                  </a:moveTo>
                  <a:lnTo>
                    <a:pt x="1866486" y="0"/>
                  </a:lnTo>
                  <a:lnTo>
                    <a:pt x="1866486" y="1866486"/>
                  </a:lnTo>
                  <a:lnTo>
                    <a:pt x="0" y="186648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2000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4500" b="1" kern="1200" dirty="0"/>
            </a:p>
          </p:txBody>
        </p:sp>
        <p:sp>
          <p:nvSpPr>
            <p:cNvPr id="66" name="원형 화살표 65"/>
            <p:cNvSpPr/>
            <p:nvPr/>
          </p:nvSpPr>
          <p:spPr>
            <a:xfrm>
              <a:off x="6932058" y="841117"/>
              <a:ext cx="4410583" cy="4410583"/>
            </a:xfrm>
            <a:prstGeom prst="circularArrow">
              <a:avLst>
                <a:gd name="adj1" fmla="val 8252"/>
                <a:gd name="adj2" fmla="val 576426"/>
                <a:gd name="adj3" fmla="val 10170905"/>
                <a:gd name="adj4" fmla="val 7261132"/>
                <a:gd name="adj5" fmla="val 962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자유형 66"/>
            <p:cNvSpPr/>
            <p:nvPr/>
          </p:nvSpPr>
          <p:spPr>
            <a:xfrm>
              <a:off x="6635737" y="1207666"/>
              <a:ext cx="1866486" cy="1866486"/>
            </a:xfrm>
            <a:custGeom>
              <a:avLst/>
              <a:gdLst>
                <a:gd name="connsiteX0" fmla="*/ 0 w 1866486"/>
                <a:gd name="connsiteY0" fmla="*/ 0 h 1866486"/>
                <a:gd name="connsiteX1" fmla="*/ 1866486 w 1866486"/>
                <a:gd name="connsiteY1" fmla="*/ 0 h 1866486"/>
                <a:gd name="connsiteX2" fmla="*/ 1866486 w 1866486"/>
                <a:gd name="connsiteY2" fmla="*/ 1866486 h 1866486"/>
                <a:gd name="connsiteX3" fmla="*/ 0 w 1866486"/>
                <a:gd name="connsiteY3" fmla="*/ 1866486 h 1866486"/>
                <a:gd name="connsiteX4" fmla="*/ 0 w 1866486"/>
                <a:gd name="connsiteY4" fmla="*/ 0 h 186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486" h="1866486">
                  <a:moveTo>
                    <a:pt x="0" y="0"/>
                  </a:moveTo>
                  <a:lnTo>
                    <a:pt x="1866486" y="0"/>
                  </a:lnTo>
                  <a:lnTo>
                    <a:pt x="1866486" y="1866486"/>
                  </a:lnTo>
                  <a:lnTo>
                    <a:pt x="0" y="186648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2000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4500" b="1" kern="1200" dirty="0"/>
            </a:p>
          </p:txBody>
        </p:sp>
        <p:sp>
          <p:nvSpPr>
            <p:cNvPr id="68" name="원형 화살표 67"/>
            <p:cNvSpPr/>
            <p:nvPr/>
          </p:nvSpPr>
          <p:spPr>
            <a:xfrm>
              <a:off x="6932058" y="841117"/>
              <a:ext cx="4410583" cy="4410583"/>
            </a:xfrm>
            <a:prstGeom prst="circularArrow">
              <a:avLst>
                <a:gd name="adj1" fmla="val 8252"/>
                <a:gd name="adj2" fmla="val 576426"/>
                <a:gd name="adj3" fmla="val 16855402"/>
                <a:gd name="adj4" fmla="val 14968173"/>
                <a:gd name="adj5" fmla="val 962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5" name="TextBox 4"/>
          <p:cNvSpPr txBox="1"/>
          <p:nvPr/>
        </p:nvSpPr>
        <p:spPr>
          <a:xfrm>
            <a:off x="175866" y="141229"/>
            <a:ext cx="663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2"/>
                </a:solidFill>
              </a:rPr>
              <a:t>Autonics</a:t>
            </a:r>
            <a:r>
              <a:rPr lang="en-US" altLang="ko-KR" sz="2400" b="1" dirty="0" smtClean="0"/>
              <a:t> </a:t>
            </a:r>
            <a:r>
              <a:rPr lang="ko-KR" altLang="en-US" sz="2400" dirty="0" smtClean="0"/>
              <a:t>시스템에서의 </a:t>
            </a:r>
            <a:r>
              <a:rPr lang="en-US" altLang="ko-KR" sz="2400" b="1" dirty="0" smtClean="0"/>
              <a:t>MES </a:t>
            </a:r>
            <a:r>
              <a:rPr lang="ko-KR" altLang="en-US" sz="2400" b="1" dirty="0" smtClean="0"/>
              <a:t>상황</a:t>
            </a: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741872" y="2660182"/>
            <a:ext cx="2581637" cy="10598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792483" y="752119"/>
            <a:ext cx="2972493" cy="8191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               ERP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792483" y="5835650"/>
            <a:ext cx="2972493" cy="8191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DAS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30097" y="2809875"/>
            <a:ext cx="2228849" cy="8191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PLM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335755" y="2867025"/>
            <a:ext cx="1885950" cy="188595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MES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6164083" y="4908430"/>
            <a:ext cx="0" cy="8195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6164083" y="1708030"/>
            <a:ext cx="300990" cy="819509"/>
            <a:chOff x="5748337" y="1708030"/>
            <a:chExt cx="300990" cy="819509"/>
          </a:xfrm>
        </p:grpSpPr>
        <p:cxnSp>
          <p:nvCxnSpPr>
            <p:cNvPr id="22" name="직선 화살표 연결선 21"/>
            <p:cNvCxnSpPr/>
            <p:nvPr/>
          </p:nvCxnSpPr>
          <p:spPr>
            <a:xfrm flipV="1">
              <a:off x="5748337" y="1708030"/>
              <a:ext cx="0" cy="8195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>
              <a:off x="6049327" y="1708030"/>
              <a:ext cx="0" cy="8195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직선 화살표 연결선 28"/>
          <p:cNvCxnSpPr/>
          <p:nvPr/>
        </p:nvCxnSpPr>
        <p:spPr>
          <a:xfrm>
            <a:off x="6465073" y="4908430"/>
            <a:ext cx="0" cy="8195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61699" y="1720494"/>
            <a:ext cx="890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기준 정보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200" b="1" dirty="0" smtClean="0">
                <a:solidFill>
                  <a:srgbClr val="FF0000"/>
                </a:solidFill>
              </a:rPr>
              <a:t>생산 계획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200" b="1" dirty="0" smtClean="0">
                <a:solidFill>
                  <a:srgbClr val="FF0000"/>
                </a:solidFill>
              </a:rPr>
              <a:t>구매 오더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200" b="1" dirty="0" smtClean="0">
                <a:solidFill>
                  <a:srgbClr val="FF0000"/>
                </a:solidFill>
              </a:rPr>
              <a:t>출하 지시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32647" y="1812826"/>
            <a:ext cx="200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계획대비 </a:t>
            </a:r>
            <a:r>
              <a:rPr lang="ko-KR" altLang="en-US" sz="1200" b="1" dirty="0" err="1" smtClean="0"/>
              <a:t>공정실적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생산시간</a:t>
            </a:r>
            <a:r>
              <a:rPr lang="en-US" altLang="ko-KR" sz="1200" b="1" dirty="0" smtClean="0"/>
              <a:t>, </a:t>
            </a:r>
            <a:r>
              <a:rPr lang="ko-KR" altLang="en-US" sz="1200" b="1" dirty="0" err="1" smtClean="0"/>
              <a:t>노무시간</a:t>
            </a:r>
            <a:endParaRPr lang="en-US" altLang="ko-KR" sz="1200" b="1" dirty="0" smtClean="0"/>
          </a:p>
          <a:p>
            <a:r>
              <a:rPr lang="ko-KR" altLang="en-US" sz="1200" b="1" dirty="0" err="1" smtClean="0"/>
              <a:t>기계시간</a:t>
            </a:r>
            <a:r>
              <a:rPr lang="en-US" altLang="ko-KR" sz="1200" b="1" dirty="0" smtClean="0"/>
              <a:t>, </a:t>
            </a:r>
            <a:r>
              <a:rPr lang="ko-KR" altLang="en-US" sz="1200" b="1" dirty="0" err="1" smtClean="0"/>
              <a:t>불량정보</a:t>
            </a:r>
            <a:endParaRPr lang="ko-KR" altLang="en-US" sz="12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4792483" y="4906296"/>
            <a:ext cx="1259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 err="1" smtClean="0">
                <a:solidFill>
                  <a:srgbClr val="FF0000"/>
                </a:solidFill>
              </a:rPr>
              <a:t>설비정보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algn="r"/>
            <a:r>
              <a:rPr lang="ko-KR" altLang="en-US" sz="1200" b="1" dirty="0" smtClean="0">
                <a:solidFill>
                  <a:srgbClr val="FF0000"/>
                </a:solidFill>
              </a:rPr>
              <a:t>가동상태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algn="r"/>
            <a:r>
              <a:rPr lang="ko-KR" altLang="en-US" sz="1200" b="1" dirty="0" smtClean="0">
                <a:solidFill>
                  <a:srgbClr val="FF0000"/>
                </a:solidFill>
              </a:rPr>
              <a:t>생산량 및 불량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algn="r"/>
            <a:r>
              <a:rPr lang="ko-KR" altLang="en-US" sz="1200" b="1" dirty="0" smtClean="0">
                <a:solidFill>
                  <a:srgbClr val="FF0000"/>
                </a:solidFill>
              </a:rPr>
              <a:t>자재 이동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32647" y="4878814"/>
            <a:ext cx="200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자재전표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후 </a:t>
            </a:r>
            <a:r>
              <a:rPr lang="ko-KR" altLang="en-US" sz="1200" b="1" dirty="0" err="1" smtClean="0"/>
              <a:t>공정지정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설비 </a:t>
            </a:r>
            <a:r>
              <a:rPr lang="en-US" altLang="ko-KR" sz="1200" b="1" dirty="0" smtClean="0"/>
              <a:t>HOLD</a:t>
            </a:r>
          </a:p>
          <a:p>
            <a:r>
              <a:rPr lang="ko-KR" altLang="en-US" sz="1200" b="1" dirty="0" smtClean="0"/>
              <a:t>공정 </a:t>
            </a:r>
            <a:r>
              <a:rPr lang="en-US" altLang="ko-KR" sz="1200" b="1" dirty="0" smtClean="0"/>
              <a:t>HOLD</a:t>
            </a:r>
            <a:endParaRPr lang="ko-KR" altLang="en-US" sz="12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930097" y="3761254"/>
            <a:ext cx="4402648" cy="1117560"/>
            <a:chOff x="654051" y="3761254"/>
            <a:chExt cx="4402648" cy="1117560"/>
          </a:xfrm>
        </p:grpSpPr>
        <p:sp>
          <p:nvSpPr>
            <p:cNvPr id="18" name="직사각형 17"/>
            <p:cNvSpPr/>
            <p:nvPr/>
          </p:nvSpPr>
          <p:spPr>
            <a:xfrm>
              <a:off x="654051" y="3876675"/>
              <a:ext cx="2228849" cy="8191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CMMS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47463" y="4417149"/>
              <a:ext cx="2009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PM </a:t>
              </a:r>
              <a:r>
                <a:rPr lang="ko-KR" altLang="en-US" sz="1200" b="1" dirty="0" smtClean="0"/>
                <a:t>작업 내역</a:t>
              </a:r>
              <a:endParaRPr lang="en-US" altLang="ko-KR" sz="1200" b="1" dirty="0" smtClean="0"/>
            </a:p>
            <a:p>
              <a:pPr algn="ctr"/>
              <a:r>
                <a:rPr lang="ko-KR" altLang="en-US" sz="1200" b="1" dirty="0" smtClean="0"/>
                <a:t>고장 수리 내역</a:t>
              </a:r>
              <a:endParaRPr lang="ko-KR" altLang="en-US" sz="1200" b="1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321752" y="3761254"/>
              <a:ext cx="146065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b="1" dirty="0" err="1"/>
                <a:t>기준정보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PM </a:t>
              </a:r>
              <a:r>
                <a:rPr lang="ko-KR" altLang="en-US" sz="1200" b="1" dirty="0"/>
                <a:t>경고</a:t>
              </a: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3642324" y="4129816"/>
              <a:ext cx="819512" cy="156688"/>
              <a:chOff x="7694273" y="4413486"/>
              <a:chExt cx="819512" cy="156688"/>
            </a:xfrm>
          </p:grpSpPr>
          <p:cxnSp>
            <p:nvCxnSpPr>
              <p:cNvPr id="60" name="직선 화살표 연결선 59"/>
              <p:cNvCxnSpPr/>
              <p:nvPr/>
            </p:nvCxnSpPr>
            <p:spPr>
              <a:xfrm rot="16200000" flipV="1">
                <a:off x="8104028" y="4160419"/>
                <a:ext cx="0" cy="8195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/>
              <p:nvPr/>
            </p:nvCxnSpPr>
            <p:spPr>
              <a:xfrm rot="16200000">
                <a:off x="8104031" y="4003731"/>
                <a:ext cx="0" cy="8195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그룹 11"/>
          <p:cNvGrpSpPr/>
          <p:nvPr/>
        </p:nvGrpSpPr>
        <p:grpSpPr>
          <a:xfrm>
            <a:off x="8979774" y="1708030"/>
            <a:ext cx="2486373" cy="4081572"/>
            <a:chOff x="9288684" y="2573228"/>
            <a:chExt cx="2486373" cy="4081572"/>
          </a:xfrm>
        </p:grpSpPr>
        <p:sp>
          <p:nvSpPr>
            <p:cNvPr id="38" name="직사각형 37"/>
            <p:cNvSpPr/>
            <p:nvPr/>
          </p:nvSpPr>
          <p:spPr>
            <a:xfrm>
              <a:off x="9288684" y="2573228"/>
              <a:ext cx="2486373" cy="40815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9398514" y="2675686"/>
              <a:ext cx="2228849" cy="8191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WMS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398514" y="3742486"/>
              <a:ext cx="2228849" cy="8191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SCM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9398514" y="4769400"/>
              <a:ext cx="2228849" cy="8191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ADMS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9394447" y="5717176"/>
              <a:ext cx="2228849" cy="8191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QMS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93820" y="977028"/>
            <a:ext cx="3907394" cy="369332"/>
            <a:chOff x="465826" y="845038"/>
            <a:chExt cx="3907394" cy="369332"/>
          </a:xfrm>
        </p:grpSpPr>
        <p:sp>
          <p:nvSpPr>
            <p:cNvPr id="9" name="직사각형 8"/>
            <p:cNvSpPr/>
            <p:nvPr/>
          </p:nvSpPr>
          <p:spPr>
            <a:xfrm>
              <a:off x="465826" y="971194"/>
              <a:ext cx="1001024" cy="1905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33867" y="845038"/>
              <a:ext cx="2839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: </a:t>
              </a:r>
              <a:r>
                <a:rPr lang="ko-KR" altLang="en-US" dirty="0" smtClean="0"/>
                <a:t>인터페이스 진행 안됨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960302" y="2143693"/>
            <a:ext cx="4201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실시간 추적</a:t>
            </a:r>
            <a:r>
              <a:rPr lang="en-US" altLang="ko-KR" b="1" dirty="0" smtClean="0">
                <a:solidFill>
                  <a:srgbClr val="0070C0"/>
                </a:solidFill>
              </a:rPr>
              <a:t>(Real Time Tracking) </a:t>
            </a:r>
            <a:r>
              <a:rPr lang="ko-KR" altLang="en-US" b="1" dirty="0" smtClean="0">
                <a:solidFill>
                  <a:srgbClr val="0070C0"/>
                </a:solidFill>
              </a:rPr>
              <a:t>안됨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14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9" t="2331"/>
          <a:stretch/>
        </p:blipFill>
        <p:spPr>
          <a:xfrm rot="10800000">
            <a:off x="3014828" y="4147414"/>
            <a:ext cx="2510287" cy="12918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866" y="141229"/>
            <a:ext cx="841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2"/>
                </a:solidFill>
              </a:rPr>
              <a:t>Autonics</a:t>
            </a:r>
            <a:r>
              <a:rPr lang="en-US" altLang="ko-KR" sz="2400" b="1" dirty="0">
                <a:solidFill>
                  <a:schemeClr val="accent2"/>
                </a:solidFill>
              </a:rPr>
              <a:t> </a:t>
            </a:r>
            <a:r>
              <a:rPr lang="ko-KR" altLang="en-US" sz="2400" b="1" dirty="0" smtClean="0"/>
              <a:t>전사 시스템 현황 </a:t>
            </a:r>
            <a:r>
              <a:rPr lang="en-US" altLang="ko-KR" sz="2400" b="1" dirty="0" smtClean="0"/>
              <a:t>– Shop Floor Level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9567" y="649887"/>
            <a:ext cx="5662979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MES </a:t>
            </a:r>
            <a:r>
              <a:rPr lang="ko-KR" altLang="en-US" sz="1600" b="1" dirty="0" smtClean="0"/>
              <a:t>도입을 위한 분석 </a:t>
            </a:r>
            <a:r>
              <a:rPr lang="en-US" altLang="ko-KR" sz="1600" b="1" dirty="0" smtClean="0"/>
              <a:t>– </a:t>
            </a:r>
            <a:r>
              <a:rPr lang="ko-KR" altLang="en-US" sz="1600" b="1" dirty="0" err="1" smtClean="0"/>
              <a:t>기준정보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&amp; </a:t>
            </a:r>
            <a:r>
              <a:rPr lang="ko-KR" altLang="en-US" sz="1600" b="1" dirty="0" smtClean="0"/>
              <a:t>시스템 모듈</a:t>
            </a:r>
            <a:endParaRPr lang="en-US" altLang="ko-KR" sz="1600" b="1" dirty="0" smtClean="0"/>
          </a:p>
          <a:p>
            <a:endParaRPr lang="en-US" altLang="ko-KR" sz="1100" b="1" dirty="0" smtClean="0"/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 smtClean="0"/>
              <a:t>선 검사 후 처리 형태의 정보 전달로 인한 실시간성 보장이 되지 않음</a:t>
            </a:r>
            <a:endParaRPr lang="en-US" altLang="ko-KR" sz="1100" dirty="0" smtClean="0"/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100" dirty="0" smtClean="0"/>
              <a:t>Lot Tracking</a:t>
            </a:r>
            <a:r>
              <a:rPr lang="ko-KR" altLang="en-US" sz="1100" dirty="0" smtClean="0"/>
              <a:t>이 부분적으로 만 구현되어있음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 smtClean="0"/>
              <a:t>입고 후 출하 까지 실시간 주문생산이 아닌 창고 보관 후 출하의 </a:t>
            </a:r>
            <a:r>
              <a:rPr lang="ko-KR" altLang="en-US" sz="1100" dirty="0" err="1" smtClean="0"/>
              <a:t>생산구조</a:t>
            </a:r>
            <a:r>
              <a:rPr lang="en-US" altLang="ko-KR" sz="1100" dirty="0" smtClean="0"/>
              <a:t>(</a:t>
            </a:r>
            <a:r>
              <a:rPr lang="ko-KR" altLang="en-US" sz="1100" dirty="0" err="1" smtClean="0"/>
              <a:t>변경불가</a:t>
            </a:r>
            <a:r>
              <a:rPr lang="en-US" altLang="ko-KR" sz="1100" dirty="0" smtClean="0"/>
              <a:t>)</a:t>
            </a:r>
            <a:endParaRPr lang="en-US" altLang="ko-KR" sz="11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228058" y="2330204"/>
            <a:ext cx="11779911" cy="1466493"/>
            <a:chOff x="2550104" y="4743456"/>
            <a:chExt cx="9299896" cy="1041013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261"/>
            <a:stretch/>
          </p:blipFill>
          <p:spPr>
            <a:xfrm>
              <a:off x="2550104" y="4743456"/>
              <a:ext cx="9299896" cy="104101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2832971" y="5421465"/>
              <a:ext cx="8848589" cy="304655"/>
              <a:chOff x="923026" y="6123217"/>
              <a:chExt cx="10317193" cy="355219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923026" y="6191250"/>
                <a:ext cx="10317193" cy="2871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991606" y="6123217"/>
                <a:ext cx="905773" cy="2871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3651660" y="5490781"/>
              <a:ext cx="982643" cy="1997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수입검사</a:t>
              </a:r>
              <a:endParaRPr lang="ko-KR" altLang="en-US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618368" y="5490781"/>
              <a:ext cx="982643" cy="196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원자재 입고</a:t>
              </a:r>
              <a:endParaRPr lang="ko-KR" altLang="en-US" sz="1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683949" y="5490781"/>
              <a:ext cx="2785976" cy="196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SMT / IMT </a:t>
              </a:r>
              <a:r>
                <a:rPr lang="ko-KR" altLang="en-US" sz="1200" dirty="0" smtClean="0"/>
                <a:t>반제품 생산</a:t>
              </a:r>
              <a:endParaRPr lang="ko-KR" altLang="en-US" sz="12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519573" y="5490781"/>
              <a:ext cx="2158292" cy="196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완제품 조립 및 포장 진행</a:t>
              </a:r>
              <a:endParaRPr lang="ko-KR" altLang="en-US" sz="12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723429" y="5490781"/>
              <a:ext cx="1990808" cy="196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/>
                <a:t>출하검사</a:t>
              </a:r>
              <a:r>
                <a:rPr lang="ko-KR" altLang="en-US" sz="1200" dirty="0" smtClean="0"/>
                <a:t> 샘플링 및 </a:t>
              </a:r>
              <a:r>
                <a:rPr lang="ko-KR" altLang="en-US" sz="1200" dirty="0" err="1" smtClean="0"/>
                <a:t>출하진행</a:t>
              </a:r>
              <a:endParaRPr lang="ko-KR" altLang="en-US" sz="1200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-12352" y="1913323"/>
            <a:ext cx="11836002" cy="4788348"/>
            <a:chOff x="0" y="930986"/>
            <a:chExt cx="11836002" cy="5239291"/>
          </a:xfrm>
        </p:grpSpPr>
        <p:grpSp>
          <p:nvGrpSpPr>
            <p:cNvPr id="9" name="그룹 8"/>
            <p:cNvGrpSpPr/>
            <p:nvPr/>
          </p:nvGrpSpPr>
          <p:grpSpPr>
            <a:xfrm>
              <a:off x="121920" y="3137517"/>
              <a:ext cx="2746133" cy="3032760"/>
              <a:chOff x="121920" y="3648807"/>
              <a:chExt cx="2931850" cy="3032760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5"/>
              <a:srcRect t="2964"/>
              <a:stretch/>
            </p:blipFill>
            <p:spPr>
              <a:xfrm>
                <a:off x="327552" y="3797620"/>
                <a:ext cx="2543968" cy="2497701"/>
              </a:xfrm>
              <a:prstGeom prst="rect">
                <a:avLst/>
              </a:prstGeom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121920" y="3648807"/>
                <a:ext cx="2931850" cy="303276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직사각형 48"/>
            <p:cNvSpPr/>
            <p:nvPr/>
          </p:nvSpPr>
          <p:spPr>
            <a:xfrm>
              <a:off x="6522742" y="3137517"/>
              <a:ext cx="2733847" cy="303276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14303" y="3476686"/>
              <a:ext cx="2373799" cy="2358700"/>
            </a:xfrm>
            <a:prstGeom prst="rect">
              <a:avLst/>
            </a:prstGeom>
          </p:spPr>
        </p:pic>
        <p:sp>
          <p:nvSpPr>
            <p:cNvPr id="62" name="직사각형 61"/>
            <p:cNvSpPr/>
            <p:nvPr/>
          </p:nvSpPr>
          <p:spPr>
            <a:xfrm>
              <a:off x="9314303" y="3137517"/>
              <a:ext cx="2521699" cy="303276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38904" y="5833786"/>
              <a:ext cx="2257349" cy="303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 smtClean="0"/>
                <a:t>: </a:t>
              </a:r>
              <a:r>
                <a:rPr lang="ko-KR" altLang="en-US" sz="1200" b="1" dirty="0" smtClean="0"/>
                <a:t>협력업체 및 </a:t>
              </a:r>
              <a:r>
                <a:rPr lang="ko-KR" altLang="en-US" sz="1200" b="1" dirty="0" err="1" smtClean="0"/>
                <a:t>검수정보</a:t>
              </a:r>
              <a:r>
                <a:rPr lang="ko-KR" altLang="en-US" sz="1200" b="1" dirty="0" smtClean="0"/>
                <a:t> </a:t>
              </a:r>
              <a:r>
                <a:rPr lang="en-US" altLang="ko-KR" sz="1200" b="1" dirty="0" smtClean="0"/>
                <a:t>/ </a:t>
              </a:r>
              <a:r>
                <a:rPr lang="ko-KR" altLang="en-US" sz="1200" b="1" dirty="0" smtClean="0"/>
                <a:t>문서</a:t>
              </a:r>
              <a:endParaRPr lang="ko-KR" altLang="en-US" sz="12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9367214" y="5835386"/>
              <a:ext cx="1903598" cy="303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 smtClean="0"/>
                <a:t>: Paper </a:t>
              </a:r>
              <a:r>
                <a:rPr lang="ko-KR" altLang="en-US" sz="1200" b="1" dirty="0" smtClean="0"/>
                <a:t>이력 검수 </a:t>
              </a:r>
              <a:r>
                <a:rPr lang="en-US" altLang="ko-KR" sz="1200" b="1" dirty="0"/>
                <a:t>/ </a:t>
              </a:r>
              <a:r>
                <a:rPr lang="ko-KR" altLang="en-US" sz="1200" b="1" dirty="0"/>
                <a:t>문서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0" y="930986"/>
              <a:ext cx="3594254" cy="4041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FF0000"/>
                  </a:solidFill>
                </a:rPr>
                <a:t>현 </a:t>
              </a:r>
              <a:r>
                <a:rPr lang="ko-KR" altLang="en-US" b="1" dirty="0" err="1" smtClean="0">
                  <a:solidFill>
                    <a:srgbClr val="FF0000"/>
                  </a:solidFill>
                </a:rPr>
                <a:t>시범라인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 포함 정보 구현 현황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944733" y="3137517"/>
              <a:ext cx="3515121" cy="303276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3303241" y="3352079"/>
              <a:ext cx="5460451" cy="1907588"/>
              <a:chOff x="-4945521" y="3594338"/>
              <a:chExt cx="11257796" cy="3932869"/>
            </a:xfrm>
          </p:grpSpPr>
          <p:pic>
            <p:nvPicPr>
              <p:cNvPr id="76" name="Picture 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2176" y="3594338"/>
                <a:ext cx="3632200" cy="1307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" name="직사각형 76"/>
              <p:cNvSpPr/>
              <p:nvPr/>
            </p:nvSpPr>
            <p:spPr>
              <a:xfrm>
                <a:off x="3178909" y="3759202"/>
                <a:ext cx="1710266" cy="64346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오른쪽 중괄호 77"/>
              <p:cNvSpPr/>
              <p:nvPr/>
            </p:nvSpPr>
            <p:spPr>
              <a:xfrm rot="5400000">
                <a:off x="3856243" y="3869284"/>
                <a:ext cx="364063" cy="3632200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3574848" y="5777626"/>
                <a:ext cx="982217" cy="571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/>
                  <a:t>4cm</a:t>
                </a:r>
                <a:endParaRPr lang="ko-KR" altLang="en-US" sz="1200" dirty="0"/>
              </a:p>
            </p:txBody>
          </p:sp>
          <p:sp>
            <p:nvSpPr>
              <p:cNvPr id="80" name="오른쪽 중괄호 79"/>
              <p:cNvSpPr/>
              <p:nvPr/>
            </p:nvSpPr>
            <p:spPr>
              <a:xfrm rot="5400000">
                <a:off x="3879514" y="4176184"/>
                <a:ext cx="330217" cy="1816099"/>
              </a:xfrm>
              <a:prstGeom prst="rightBrac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588868" y="5183291"/>
                <a:ext cx="982217" cy="571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2</a:t>
                </a:r>
                <a:r>
                  <a:rPr lang="en-US" altLang="ko-KR" sz="1200" dirty="0" smtClean="0"/>
                  <a:t>cm</a:t>
                </a:r>
                <a:endParaRPr lang="ko-KR" altLang="en-US" sz="1200" dirty="0"/>
              </a:p>
            </p:txBody>
          </p:sp>
          <p:pic>
            <p:nvPicPr>
              <p:cNvPr id="83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21341" y="6417539"/>
                <a:ext cx="1094318" cy="1101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" name="직사각형 84"/>
              <p:cNvSpPr/>
              <p:nvPr/>
            </p:nvSpPr>
            <p:spPr>
              <a:xfrm>
                <a:off x="2708317" y="6426008"/>
                <a:ext cx="3603958" cy="11011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-4945521" y="6278294"/>
                <a:ext cx="1217535" cy="23442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6" name="직사각형 85"/>
            <p:cNvSpPr/>
            <p:nvPr/>
          </p:nvSpPr>
          <p:spPr>
            <a:xfrm>
              <a:off x="7552740" y="5075974"/>
              <a:ext cx="805029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" b="1" dirty="0" smtClean="0"/>
                <a:t>A000120200213 </a:t>
              </a:r>
              <a:endParaRPr lang="ko-KR" altLang="en-US" sz="600" b="1" dirty="0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536534" y="5870674"/>
            <a:ext cx="25788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Data Matrix </a:t>
            </a:r>
            <a:r>
              <a:rPr lang="ko-KR" altLang="en-US" sz="800" b="1" dirty="0"/>
              <a:t>형식 </a:t>
            </a:r>
            <a:r>
              <a:rPr lang="en-US" altLang="ko-KR" sz="800" b="1" dirty="0"/>
              <a:t>– Lot No.</a:t>
            </a:r>
            <a:br>
              <a:rPr lang="en-US" altLang="ko-KR" sz="800" b="1" dirty="0"/>
            </a:br>
            <a:r>
              <a:rPr lang="en-US" altLang="ko-KR" sz="800" b="1" dirty="0">
                <a:solidFill>
                  <a:srgbClr val="0000FF"/>
                </a:solidFill>
              </a:rPr>
              <a:t>: A0001 + 20200213 </a:t>
            </a:r>
            <a:r>
              <a:rPr lang="ko-KR" altLang="en-US" sz="800" b="1" dirty="0">
                <a:solidFill>
                  <a:srgbClr val="0000FF"/>
                </a:solidFill>
              </a:rPr>
              <a:t>형식</a:t>
            </a:r>
            <a:r>
              <a:rPr lang="en-US" altLang="ko-KR" sz="800" b="1" dirty="0">
                <a:solidFill>
                  <a:srgbClr val="0000FF"/>
                </a:solidFill>
              </a:rPr>
              <a:t>, </a:t>
            </a:r>
            <a:r>
              <a:rPr lang="ko-KR" altLang="en-US" sz="800" b="1" dirty="0">
                <a:solidFill>
                  <a:srgbClr val="0000FF"/>
                </a:solidFill>
              </a:rPr>
              <a:t>문자 숫자 혼합 </a:t>
            </a:r>
            <a:r>
              <a:rPr lang="en-US" altLang="ko-KR" sz="800" b="1" dirty="0">
                <a:solidFill>
                  <a:srgbClr val="0000FF"/>
                </a:solidFill>
              </a:rPr>
              <a:t>13</a:t>
            </a:r>
            <a:r>
              <a:rPr lang="ko-KR" altLang="en-US" sz="800" b="1" dirty="0">
                <a:solidFill>
                  <a:srgbClr val="0000FF"/>
                </a:solidFill>
              </a:rPr>
              <a:t>자리</a:t>
            </a:r>
            <a:r>
              <a:rPr lang="en-US" altLang="ko-KR" sz="800" b="1" dirty="0">
                <a:solidFill>
                  <a:srgbClr val="0000FF"/>
                </a:solidFill>
              </a:rPr>
              <a:t/>
            </a:r>
            <a:br>
              <a:rPr lang="en-US" altLang="ko-KR" sz="800" b="1" dirty="0">
                <a:solidFill>
                  <a:srgbClr val="0000FF"/>
                </a:solidFill>
              </a:rPr>
            </a:br>
            <a:r>
              <a:rPr lang="ko-KR" altLang="en-US" sz="800" b="1" dirty="0" err="1" smtClean="0"/>
              <a:t>투입정보</a:t>
            </a:r>
            <a:endParaRPr lang="en-US" altLang="ko-KR" sz="800" b="1" dirty="0" smtClean="0"/>
          </a:p>
          <a:p>
            <a:pPr>
              <a:lnSpc>
                <a:spcPct val="150000"/>
              </a:lnSpc>
            </a:pPr>
            <a:r>
              <a:rPr lang="en-US" altLang="ko-KR" sz="800" b="1" dirty="0" smtClean="0">
                <a:solidFill>
                  <a:srgbClr val="0000CC"/>
                </a:solidFill>
              </a:rPr>
              <a:t>: </a:t>
            </a:r>
            <a:r>
              <a:rPr lang="ko-KR" altLang="en-US" sz="800" b="1" dirty="0" err="1" smtClean="0">
                <a:solidFill>
                  <a:srgbClr val="0000CC"/>
                </a:solidFill>
              </a:rPr>
              <a:t>설비이력</a:t>
            </a:r>
            <a:r>
              <a:rPr lang="en-US" altLang="ko-KR" sz="800" b="1" dirty="0" smtClean="0">
                <a:solidFill>
                  <a:srgbClr val="0000CC"/>
                </a:solidFill>
              </a:rPr>
              <a:t>, </a:t>
            </a:r>
            <a:r>
              <a:rPr lang="ko-KR" altLang="en-US" sz="800" b="1" dirty="0" err="1" smtClean="0">
                <a:solidFill>
                  <a:srgbClr val="0000CC"/>
                </a:solidFill>
              </a:rPr>
              <a:t>품질이력</a:t>
            </a:r>
            <a:r>
              <a:rPr lang="en-US" altLang="ko-KR" sz="800" b="1" dirty="0" smtClean="0">
                <a:solidFill>
                  <a:srgbClr val="0000CC"/>
                </a:solidFill>
              </a:rPr>
              <a:t>, </a:t>
            </a:r>
            <a:r>
              <a:rPr lang="ko-KR" altLang="en-US" sz="800" b="1" dirty="0" err="1" smtClean="0">
                <a:solidFill>
                  <a:srgbClr val="0000CC"/>
                </a:solidFill>
              </a:rPr>
              <a:t>작업이력</a:t>
            </a:r>
            <a:r>
              <a:rPr lang="en-US" altLang="ko-KR" sz="800" b="1" dirty="0" smtClean="0">
                <a:solidFill>
                  <a:srgbClr val="0000CC"/>
                </a:solidFill>
              </a:rPr>
              <a:t>, </a:t>
            </a:r>
            <a:r>
              <a:rPr lang="ko-KR" altLang="en-US" sz="800" b="1" dirty="0" err="1" smtClean="0">
                <a:solidFill>
                  <a:srgbClr val="0000CC"/>
                </a:solidFill>
              </a:rPr>
              <a:t>검사이력</a:t>
            </a:r>
            <a:r>
              <a:rPr lang="en-US" altLang="ko-KR" sz="800" b="1" dirty="0" smtClean="0">
                <a:solidFill>
                  <a:srgbClr val="0000CC"/>
                </a:solidFill>
              </a:rPr>
              <a:t>, </a:t>
            </a:r>
            <a:r>
              <a:rPr lang="ko-KR" altLang="en-US" sz="800" b="1" dirty="0" err="1" smtClean="0">
                <a:solidFill>
                  <a:srgbClr val="0000CC"/>
                </a:solidFill>
              </a:rPr>
              <a:t>작업실적</a:t>
            </a:r>
            <a:r>
              <a:rPr lang="ko-KR" altLang="en-US" sz="800" b="1" dirty="0" smtClean="0">
                <a:solidFill>
                  <a:srgbClr val="0000CC"/>
                </a:solidFill>
              </a:rPr>
              <a:t> </a:t>
            </a:r>
            <a:endParaRPr lang="en-US" altLang="ko-KR" sz="800" b="1" dirty="0">
              <a:solidFill>
                <a:srgbClr val="0000CC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274058" y="3673850"/>
            <a:ext cx="574930" cy="426789"/>
            <a:chOff x="7525079" y="3680237"/>
            <a:chExt cx="574930" cy="426789"/>
          </a:xfrm>
          <a:solidFill>
            <a:srgbClr val="0070C0"/>
          </a:solidFill>
        </p:grpSpPr>
        <p:sp>
          <p:nvSpPr>
            <p:cNvPr id="14" name="아래쪽 화살표 13"/>
            <p:cNvSpPr/>
            <p:nvPr/>
          </p:nvSpPr>
          <p:spPr>
            <a:xfrm>
              <a:off x="7810499" y="3695492"/>
              <a:ext cx="289510" cy="411534"/>
            </a:xfrm>
            <a:prstGeom prst="downArrow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아래쪽 화살표 86"/>
            <p:cNvSpPr/>
            <p:nvPr/>
          </p:nvSpPr>
          <p:spPr>
            <a:xfrm rot="10800000">
              <a:off x="7525079" y="3680237"/>
              <a:ext cx="289510" cy="411534"/>
            </a:xfrm>
            <a:prstGeom prst="downArrow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735165" y="3747473"/>
            <a:ext cx="16929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정보의 실시간 취득 진행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3573" y="3962917"/>
            <a:ext cx="1853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00CC00"/>
                </a:solidFill>
              </a:rPr>
              <a:t>품질 </a:t>
            </a:r>
            <a:r>
              <a:rPr lang="en-US" altLang="ko-KR" sz="1200" b="1" dirty="0" smtClean="0">
                <a:solidFill>
                  <a:srgbClr val="00CC00"/>
                </a:solidFill>
              </a:rPr>
              <a:t>: QMS</a:t>
            </a:r>
            <a:endParaRPr lang="ko-KR" altLang="en-US" sz="1200" b="1" dirty="0">
              <a:solidFill>
                <a:srgbClr val="00CC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305032" y="3962917"/>
            <a:ext cx="1853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00CC00"/>
                </a:solidFill>
              </a:rPr>
              <a:t>품질 </a:t>
            </a:r>
            <a:r>
              <a:rPr lang="en-US" altLang="ko-KR" sz="1200" b="1" dirty="0" smtClean="0">
                <a:solidFill>
                  <a:srgbClr val="00CC00"/>
                </a:solidFill>
              </a:rPr>
              <a:t>: QMS</a:t>
            </a:r>
            <a:endParaRPr lang="ko-KR" altLang="en-US" sz="1200" b="1" dirty="0">
              <a:solidFill>
                <a:srgbClr val="00CC00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3694147" y="3673850"/>
            <a:ext cx="574930" cy="426789"/>
            <a:chOff x="7525079" y="3680237"/>
            <a:chExt cx="574930" cy="426789"/>
          </a:xfrm>
          <a:solidFill>
            <a:srgbClr val="0070C0"/>
          </a:solidFill>
        </p:grpSpPr>
        <p:sp>
          <p:nvSpPr>
            <p:cNvPr id="43" name="아래쪽 화살표 42"/>
            <p:cNvSpPr/>
            <p:nvPr/>
          </p:nvSpPr>
          <p:spPr>
            <a:xfrm>
              <a:off x="7810499" y="3695492"/>
              <a:ext cx="289510" cy="411534"/>
            </a:xfrm>
            <a:prstGeom prst="downArrow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아래쪽 화살표 46"/>
            <p:cNvSpPr/>
            <p:nvPr/>
          </p:nvSpPr>
          <p:spPr>
            <a:xfrm rot="10800000">
              <a:off x="7525079" y="3680237"/>
              <a:ext cx="289510" cy="411534"/>
            </a:xfrm>
            <a:prstGeom prst="downArrow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243914" y="3747473"/>
            <a:ext cx="16929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정보의 실시간 취득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?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935302" y="5486024"/>
            <a:ext cx="35383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/>
              <a:t>일부 반제품 독립 </a:t>
            </a:r>
            <a:r>
              <a:rPr lang="en-US" altLang="ko-KR" sz="800" b="1" dirty="0" smtClean="0"/>
              <a:t>Barcode </a:t>
            </a:r>
            <a:r>
              <a:rPr lang="ko-KR" altLang="en-US" sz="800" b="1" dirty="0" smtClean="0"/>
              <a:t>존재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rgbClr val="0000CC"/>
                </a:solidFill>
              </a:rPr>
              <a:t>일부는 반제품의 독립 </a:t>
            </a:r>
            <a:r>
              <a:rPr lang="en-US" altLang="ko-KR" sz="800" b="1" dirty="0" smtClean="0">
                <a:solidFill>
                  <a:srgbClr val="0000CC"/>
                </a:solidFill>
              </a:rPr>
              <a:t>Barcode </a:t>
            </a:r>
            <a:r>
              <a:rPr lang="ko-KR" altLang="en-US" sz="800" b="1" dirty="0" smtClean="0">
                <a:solidFill>
                  <a:srgbClr val="0000CC"/>
                </a:solidFill>
              </a:rPr>
              <a:t>가 없어 </a:t>
            </a:r>
            <a:r>
              <a:rPr lang="en-US" altLang="ko-KR" sz="800" b="1" dirty="0" smtClean="0">
                <a:solidFill>
                  <a:srgbClr val="0000CC"/>
                </a:solidFill>
              </a:rPr>
              <a:t>Lot</a:t>
            </a:r>
            <a:r>
              <a:rPr lang="ko-KR" altLang="en-US" sz="800" b="1" dirty="0" smtClean="0">
                <a:solidFill>
                  <a:srgbClr val="0000CC"/>
                </a:solidFill>
              </a:rPr>
              <a:t>추적이 불가</a:t>
            </a:r>
            <a:endParaRPr lang="en-US" altLang="ko-KR" sz="800" b="1" dirty="0" smtClean="0">
              <a:solidFill>
                <a:srgbClr val="0000CC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rgbClr val="FF0000"/>
                </a:solidFill>
              </a:rPr>
              <a:t>독립적인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Barcode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만 존재하고 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제조이력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날짜는 존재하지만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rgbClr val="FF0000"/>
                </a:solidFill>
              </a:rPr>
              <a:t>각 개별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PCB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의 상세 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제조이력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정보에 대한 내용은  알 수 없음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b="1" dirty="0" smtClean="0">
                <a:solidFill>
                  <a:srgbClr val="0000CC"/>
                </a:solidFill>
              </a:rPr>
              <a:t>: MES</a:t>
            </a:r>
            <a:r>
              <a:rPr lang="ko-KR" altLang="en-US" sz="800" b="1" dirty="0" smtClean="0">
                <a:solidFill>
                  <a:srgbClr val="0000CC"/>
                </a:solidFill>
              </a:rPr>
              <a:t>와 연계해 정보 보유 필요한 상태</a:t>
            </a:r>
            <a:endParaRPr lang="en-US" altLang="ko-KR" sz="800" b="1" dirty="0">
              <a:solidFill>
                <a:srgbClr val="0000CC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b="1" dirty="0" smtClean="0">
                <a:solidFill>
                  <a:srgbClr val="0000CC"/>
                </a:solidFill>
              </a:rPr>
              <a:t>: SMT/IMT </a:t>
            </a:r>
            <a:r>
              <a:rPr lang="ko-KR" altLang="en-US" sz="800" b="1" dirty="0" err="1" smtClean="0">
                <a:solidFill>
                  <a:srgbClr val="0000CC"/>
                </a:solidFill>
              </a:rPr>
              <a:t>보유정보</a:t>
            </a:r>
            <a:r>
              <a:rPr lang="en-US" altLang="ko-KR" sz="800" b="1" dirty="0" smtClean="0">
                <a:solidFill>
                  <a:srgbClr val="0000CC"/>
                </a:solidFill>
              </a:rPr>
              <a:t>( </a:t>
            </a:r>
            <a:r>
              <a:rPr lang="ko-KR" altLang="en-US" sz="800" b="1" dirty="0" smtClean="0">
                <a:solidFill>
                  <a:srgbClr val="0000CC"/>
                </a:solidFill>
              </a:rPr>
              <a:t>장비 정보 </a:t>
            </a:r>
            <a:r>
              <a:rPr lang="en-US" altLang="ko-KR" sz="800" b="1" dirty="0" smtClean="0">
                <a:solidFill>
                  <a:srgbClr val="0000CC"/>
                </a:solidFill>
              </a:rPr>
              <a:t>/ </a:t>
            </a:r>
            <a:r>
              <a:rPr lang="ko-KR" altLang="en-US" sz="800" b="1" dirty="0" smtClean="0">
                <a:solidFill>
                  <a:srgbClr val="0000CC"/>
                </a:solidFill>
              </a:rPr>
              <a:t>장비 내 운영 정보 </a:t>
            </a:r>
            <a:r>
              <a:rPr lang="en-US" altLang="ko-KR" sz="800" b="1" dirty="0" smtClean="0">
                <a:solidFill>
                  <a:srgbClr val="0000CC"/>
                </a:solidFill>
              </a:rPr>
              <a:t>/ </a:t>
            </a:r>
            <a:r>
              <a:rPr lang="ko-KR" altLang="en-US" sz="800" b="1" dirty="0" smtClean="0">
                <a:solidFill>
                  <a:srgbClr val="0000CC"/>
                </a:solidFill>
              </a:rPr>
              <a:t>제품 이미지</a:t>
            </a:r>
            <a:r>
              <a:rPr lang="en-US" altLang="ko-KR" sz="800" b="1" dirty="0" smtClean="0">
                <a:solidFill>
                  <a:srgbClr val="0000CC"/>
                </a:solidFill>
              </a:rPr>
              <a:t> )</a:t>
            </a:r>
            <a:endParaRPr lang="en-US" altLang="ko-KR" sz="800" b="1" dirty="0">
              <a:solidFill>
                <a:srgbClr val="0000CC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349500" y="2330204"/>
            <a:ext cx="6179741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8521621" y="1888985"/>
            <a:ext cx="0" cy="44121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7430386" y="923162"/>
            <a:ext cx="2228849" cy="8191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WMS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118013" y="2055292"/>
            <a:ext cx="2749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</a:rPr>
              <a:t>WIP_VIEWER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입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출고 실시간 확인 가능한 상태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9"/>
          <a:srcRect l="34603" t="82807" r="21746" b="6227"/>
          <a:stretch/>
        </p:blipFill>
        <p:spPr>
          <a:xfrm>
            <a:off x="7423585" y="199658"/>
            <a:ext cx="4683187" cy="650168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1" t="2378" r="23585" b="16284"/>
          <a:stretch/>
        </p:blipFill>
        <p:spPr>
          <a:xfrm>
            <a:off x="9718363" y="897375"/>
            <a:ext cx="2344480" cy="135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5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66" y="141229"/>
            <a:ext cx="841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2"/>
                </a:solidFill>
              </a:rPr>
              <a:t>Autonics</a:t>
            </a:r>
            <a:r>
              <a:rPr lang="en-US" altLang="ko-KR" sz="2400" b="1" dirty="0">
                <a:solidFill>
                  <a:schemeClr val="accent2"/>
                </a:solidFill>
              </a:rPr>
              <a:t> </a:t>
            </a:r>
            <a:r>
              <a:rPr lang="ko-KR" altLang="en-US" sz="2400" b="1" dirty="0" smtClean="0"/>
              <a:t>전사 시스템 현황 </a:t>
            </a:r>
            <a:r>
              <a:rPr lang="en-US" altLang="ko-KR" sz="2400" b="1" dirty="0" smtClean="0"/>
              <a:t>– ERP in MES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9567" y="455505"/>
            <a:ext cx="10725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00" b="1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 smtClean="0"/>
              <a:t>자사는 </a:t>
            </a:r>
            <a:r>
              <a:rPr lang="en-US" altLang="ko-KR" sz="1000" dirty="0" smtClean="0"/>
              <a:t>ERP </a:t>
            </a:r>
            <a:r>
              <a:rPr lang="ko-KR" altLang="en-US" sz="1000" dirty="0" smtClean="0"/>
              <a:t>내 </a:t>
            </a:r>
            <a:r>
              <a:rPr lang="en-US" altLang="ko-KR" sz="1000" dirty="0" smtClean="0"/>
              <a:t>MES</a:t>
            </a:r>
            <a:r>
              <a:rPr lang="ko-KR" altLang="en-US" sz="1000" dirty="0" smtClean="0"/>
              <a:t>와 관련된 기준 정보를 어느정도 확보 해 둔 상태이나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실시간 연동이 불가능하다는 한계점이 존재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 smtClean="0">
                <a:solidFill>
                  <a:srgbClr val="0000CC"/>
                </a:solidFill>
              </a:rPr>
              <a:t>각종 </a:t>
            </a:r>
            <a:r>
              <a:rPr lang="en-US" altLang="ko-KR" sz="1000" b="1" dirty="0" smtClean="0">
                <a:solidFill>
                  <a:srgbClr val="0000CC"/>
                </a:solidFill>
              </a:rPr>
              <a:t>MES </a:t>
            </a:r>
            <a:r>
              <a:rPr lang="ko-KR" altLang="en-US" sz="1000" b="1" dirty="0" smtClean="0">
                <a:solidFill>
                  <a:srgbClr val="0000CC"/>
                </a:solidFill>
              </a:rPr>
              <a:t>내 </a:t>
            </a:r>
            <a:r>
              <a:rPr lang="ko-KR" altLang="en-US" sz="1000" b="1" dirty="0" err="1" smtClean="0">
                <a:solidFill>
                  <a:srgbClr val="0000CC"/>
                </a:solidFill>
              </a:rPr>
              <a:t>공정분석</a:t>
            </a:r>
            <a:r>
              <a:rPr lang="ko-KR" altLang="en-US" sz="1000" b="1" dirty="0" smtClean="0">
                <a:solidFill>
                  <a:srgbClr val="0000CC"/>
                </a:solidFill>
              </a:rPr>
              <a:t> 도구와 정합성이 떨어지는 가시적인 분석</a:t>
            </a:r>
            <a:r>
              <a:rPr lang="en-US" altLang="ko-KR" sz="1000" b="1" dirty="0" smtClean="0">
                <a:solidFill>
                  <a:srgbClr val="0000CC"/>
                </a:solidFill>
              </a:rPr>
              <a:t>(</a:t>
            </a:r>
            <a:r>
              <a:rPr lang="ko-KR" altLang="en-US" sz="1000" b="1" dirty="0" smtClean="0">
                <a:solidFill>
                  <a:srgbClr val="0000CC"/>
                </a:solidFill>
              </a:rPr>
              <a:t>차트</a:t>
            </a:r>
            <a:r>
              <a:rPr lang="en-US" altLang="ko-KR" sz="1000" b="1" dirty="0">
                <a:solidFill>
                  <a:srgbClr val="0000CC"/>
                </a:solidFill>
              </a:rPr>
              <a:t> </a:t>
            </a:r>
            <a:r>
              <a:rPr lang="ko-KR" altLang="en-US" sz="1000" b="1" dirty="0" smtClean="0">
                <a:solidFill>
                  <a:srgbClr val="0000CC"/>
                </a:solidFill>
              </a:rPr>
              <a:t>지원</a:t>
            </a:r>
            <a:r>
              <a:rPr lang="en-US" altLang="ko-KR" sz="1000" b="1" dirty="0" smtClean="0">
                <a:solidFill>
                  <a:srgbClr val="0000CC"/>
                </a:solidFill>
              </a:rPr>
              <a:t>)</a:t>
            </a:r>
            <a:r>
              <a:rPr lang="ko-KR" altLang="en-US" sz="1000" b="1" dirty="0" smtClean="0">
                <a:solidFill>
                  <a:srgbClr val="0000CC"/>
                </a:solidFill>
              </a:rPr>
              <a:t>이 한계  </a:t>
            </a:r>
            <a:r>
              <a:rPr lang="en-US" altLang="ko-KR" sz="1000" b="1" dirty="0" smtClean="0">
                <a:solidFill>
                  <a:srgbClr val="0000CC"/>
                </a:solidFill>
              </a:rPr>
              <a:t>/ ELSE </a:t>
            </a:r>
            <a:r>
              <a:rPr lang="ko-KR" altLang="en-US" sz="1000" b="1" dirty="0" smtClean="0">
                <a:solidFill>
                  <a:srgbClr val="0000CC"/>
                </a:solidFill>
              </a:rPr>
              <a:t>현 추세로 이어지는 </a:t>
            </a:r>
            <a:r>
              <a:rPr lang="ko-KR" altLang="en-US" sz="1000" b="1" dirty="0" err="1" smtClean="0">
                <a:solidFill>
                  <a:srgbClr val="0000CC"/>
                </a:solidFill>
              </a:rPr>
              <a:t>딥러닝</a:t>
            </a:r>
            <a:r>
              <a:rPr lang="ko-KR" altLang="en-US" sz="1000" b="1" dirty="0" smtClean="0">
                <a:solidFill>
                  <a:srgbClr val="0000CC"/>
                </a:solidFill>
              </a:rPr>
              <a:t> </a:t>
            </a:r>
            <a:r>
              <a:rPr lang="en-US" altLang="ko-KR" sz="1000" b="1" dirty="0" smtClean="0">
                <a:solidFill>
                  <a:srgbClr val="0000CC"/>
                </a:solidFill>
              </a:rPr>
              <a:t>/ </a:t>
            </a:r>
            <a:r>
              <a:rPr lang="ko-KR" altLang="en-US" sz="1000" b="1" dirty="0" err="1" smtClean="0">
                <a:solidFill>
                  <a:srgbClr val="0000CC"/>
                </a:solidFill>
              </a:rPr>
              <a:t>머신러닝</a:t>
            </a:r>
            <a:r>
              <a:rPr lang="ko-KR" altLang="en-US" sz="1000" b="1" dirty="0" smtClean="0">
                <a:solidFill>
                  <a:srgbClr val="0000CC"/>
                </a:solidFill>
              </a:rPr>
              <a:t> 등의 각종 통계 분석 </a:t>
            </a:r>
            <a:r>
              <a:rPr lang="ko-KR" altLang="en-US" sz="1000" b="1" dirty="0" err="1" smtClean="0">
                <a:solidFill>
                  <a:srgbClr val="0000CC"/>
                </a:solidFill>
              </a:rPr>
              <a:t>수치분석이</a:t>
            </a:r>
            <a:r>
              <a:rPr lang="ko-KR" altLang="en-US" sz="1000" b="1" dirty="0" smtClean="0">
                <a:solidFill>
                  <a:srgbClr val="0000CC"/>
                </a:solidFill>
              </a:rPr>
              <a:t> 불가능</a:t>
            </a:r>
            <a:endParaRPr lang="en-US" altLang="ko-KR" sz="1000" b="1" dirty="0" smtClean="0">
              <a:solidFill>
                <a:srgbClr val="0000CC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 </a:t>
            </a:r>
            <a:r>
              <a:rPr lang="en-US" altLang="ko-KR" sz="1000" b="1" dirty="0" smtClean="0"/>
              <a:t>     </a:t>
            </a:r>
            <a:r>
              <a:rPr lang="ko-KR" altLang="en-US" sz="1000" b="1" dirty="0" smtClean="0"/>
              <a:t>→ 지속적인 </a:t>
            </a:r>
            <a:r>
              <a:rPr lang="ko-KR" altLang="en-US" sz="1000" b="1" dirty="0" err="1" smtClean="0"/>
              <a:t>내부관리</a:t>
            </a:r>
            <a:r>
              <a:rPr lang="ko-KR" altLang="en-US" sz="1000" b="1" dirty="0" smtClean="0"/>
              <a:t> 필요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</p:txBody>
      </p:sp>
      <p:grpSp>
        <p:nvGrpSpPr>
          <p:cNvPr id="9" name="그룹 8"/>
          <p:cNvGrpSpPr/>
          <p:nvPr/>
        </p:nvGrpSpPr>
        <p:grpSpPr>
          <a:xfrm>
            <a:off x="109567" y="1509624"/>
            <a:ext cx="11968133" cy="5123407"/>
            <a:chOff x="109567" y="1509624"/>
            <a:chExt cx="11968133" cy="5123407"/>
          </a:xfrm>
        </p:grpSpPr>
        <p:grpSp>
          <p:nvGrpSpPr>
            <p:cNvPr id="2" name="그룹 1"/>
            <p:cNvGrpSpPr/>
            <p:nvPr/>
          </p:nvGrpSpPr>
          <p:grpSpPr>
            <a:xfrm>
              <a:off x="109567" y="1509624"/>
              <a:ext cx="11968133" cy="5123407"/>
              <a:chOff x="109567" y="1509623"/>
              <a:chExt cx="11968133" cy="6480913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109567" y="1509623"/>
                <a:ext cx="11968133" cy="3562709"/>
              </a:xfrm>
              <a:prstGeom prst="rect">
                <a:avLst/>
              </a:prstGeom>
              <a:noFill/>
              <a:ln w="19050">
                <a:solidFill>
                  <a:srgbClr val="00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20213" y="1536931"/>
                <a:ext cx="5874588" cy="350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smtClean="0"/>
                  <a:t>자사 </a:t>
                </a:r>
                <a:r>
                  <a:rPr lang="en-US" altLang="ko-KR" sz="1200" b="1" dirty="0" smtClean="0"/>
                  <a:t>ERP </a:t>
                </a:r>
                <a:r>
                  <a:rPr lang="ko-KR" altLang="en-US" sz="1200" b="1" dirty="0" smtClean="0"/>
                  <a:t>내 </a:t>
                </a:r>
                <a:r>
                  <a:rPr lang="en-US" altLang="ko-KR" sz="1200" b="1" dirty="0" smtClean="0"/>
                  <a:t>MES </a:t>
                </a:r>
                <a:r>
                  <a:rPr lang="ko-KR" altLang="en-US" sz="1200" b="1" dirty="0" smtClean="0"/>
                  <a:t>관련 정보 보유 현황</a:t>
                </a:r>
                <a:r>
                  <a:rPr lang="en-US" altLang="ko-KR" sz="1200" b="1" dirty="0" smtClean="0"/>
                  <a:t> </a:t>
                </a:r>
                <a:endParaRPr lang="ko-KR" altLang="en-US" sz="1200" b="1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20213" y="1958006"/>
                <a:ext cx="1890384" cy="29915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altLang="ko-KR" sz="1200" b="1" dirty="0" smtClean="0"/>
              </a:p>
              <a:p>
                <a:r>
                  <a:rPr lang="en-US" altLang="ko-KR" sz="1200" b="1" dirty="0" smtClean="0"/>
                  <a:t>WMS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 smtClean="0"/>
                  <a:t/>
                </a:r>
                <a:br>
                  <a:rPr lang="en-US" altLang="ko-KR" sz="1200" dirty="0" smtClean="0"/>
                </a:br>
                <a:r>
                  <a:rPr lang="en-US" altLang="ko-KR" sz="1200" dirty="0" smtClean="0"/>
                  <a:t>WIP_VIEWER 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 smtClean="0"/>
                  <a:t>자재 추적</a:t>
                </a:r>
                <a:endParaRPr lang="en-US" altLang="ko-KR" sz="1200" dirty="0" smtClean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 smtClean="0"/>
                  <a:t>이동 추적</a:t>
                </a:r>
                <a:endParaRPr lang="en-US" altLang="ko-KR" sz="1200" dirty="0" smtClean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 smtClean="0"/>
                  <a:t>자원 추적</a:t>
                </a:r>
                <a:endParaRPr lang="en-US" altLang="ko-KR" sz="1200" dirty="0" smtClean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 err="1" smtClean="0"/>
                  <a:t>출하검사</a:t>
                </a:r>
                <a:r>
                  <a:rPr lang="ko-KR" altLang="en-US" sz="1200" dirty="0" smtClean="0"/>
                  <a:t> 결과 조회</a:t>
                </a:r>
                <a:endParaRPr lang="en-US" altLang="ko-KR" sz="1200" dirty="0" smtClean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endParaRPr lang="ko-KR" altLang="en-US" sz="1200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188703" y="1958005"/>
                <a:ext cx="1890384" cy="299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altLang="ko-KR" sz="1200" b="1" dirty="0" smtClean="0"/>
              </a:p>
              <a:p>
                <a:r>
                  <a:rPr lang="ko-KR" altLang="en-US" sz="1200" b="1" dirty="0" err="1" smtClean="0"/>
                  <a:t>기준정보</a:t>
                </a:r>
                <a:r>
                  <a:rPr lang="ko-KR" altLang="en-US" sz="1200" b="1" dirty="0" smtClean="0"/>
                  <a:t> 조회  </a:t>
                </a:r>
                <a:endParaRPr lang="en-US" altLang="ko-KR" sz="1200" b="1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 smtClean="0"/>
                  <a:t/>
                </a:r>
                <a:br>
                  <a:rPr lang="en-US" altLang="ko-KR" sz="1200" dirty="0" smtClean="0"/>
                </a:br>
                <a:r>
                  <a:rPr lang="en-US" altLang="ko-KR" sz="1200" dirty="0" smtClean="0"/>
                  <a:t>1.</a:t>
                </a:r>
                <a:r>
                  <a:rPr lang="ko-KR" altLang="en-US" sz="1200" dirty="0" smtClean="0"/>
                  <a:t>품목별 원가산정</a:t>
                </a:r>
                <a:r>
                  <a:rPr lang="en-US" altLang="ko-KR" sz="1200" dirty="0" smtClean="0"/>
                  <a:t>(ST/AT)</a:t>
                </a: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 smtClean="0"/>
                  <a:t>2.</a:t>
                </a:r>
                <a:r>
                  <a:rPr lang="ko-KR" altLang="en-US" sz="1200" dirty="0" smtClean="0"/>
                  <a:t>품목별 </a:t>
                </a:r>
                <a:r>
                  <a:rPr lang="ko-KR" altLang="en-US" sz="1200" dirty="0" err="1" smtClean="0"/>
                  <a:t>실적시간</a:t>
                </a:r>
                <a:r>
                  <a:rPr lang="en-US" altLang="ko-KR" sz="1200" dirty="0" smtClean="0"/>
                  <a:t>(ST/AT)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 smtClean="0"/>
                  <a:t>3.</a:t>
                </a:r>
                <a:r>
                  <a:rPr lang="ko-KR" altLang="en-US" sz="1200" dirty="0" err="1" smtClean="0"/>
                  <a:t>품목상태</a:t>
                </a:r>
                <a:r>
                  <a:rPr lang="ko-KR" altLang="en-US" sz="1200" dirty="0" smtClean="0"/>
                  <a:t> 등록</a:t>
                </a:r>
                <a:r>
                  <a:rPr lang="en-US" altLang="ko-KR" sz="1200" dirty="0" smtClean="0"/>
                  <a:t>/</a:t>
                </a:r>
                <a:r>
                  <a:rPr lang="ko-KR" altLang="en-US" sz="1200" dirty="0" smtClean="0"/>
                  <a:t>관리</a:t>
                </a:r>
                <a:endParaRPr lang="en-US" altLang="ko-KR" sz="12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 smtClean="0"/>
                  <a:t>4.</a:t>
                </a:r>
                <a:r>
                  <a:rPr lang="ko-KR" altLang="en-US" sz="1200" dirty="0" smtClean="0"/>
                  <a:t>전용부품 조회</a:t>
                </a:r>
                <a:endParaRPr lang="en-US" altLang="ko-KR" sz="12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 smtClean="0"/>
                  <a:t>5.</a:t>
                </a:r>
                <a:r>
                  <a:rPr lang="ko-KR" altLang="en-US" sz="1200" dirty="0" smtClean="0"/>
                  <a:t>설계 </a:t>
                </a:r>
                <a:r>
                  <a:rPr lang="en-US" altLang="ko-KR" sz="1200" dirty="0" smtClean="0"/>
                  <a:t>BOM </a:t>
                </a:r>
                <a:r>
                  <a:rPr lang="ko-KR" altLang="en-US" sz="1200" dirty="0" smtClean="0"/>
                  <a:t>등록</a:t>
                </a:r>
                <a:endParaRPr lang="en-US" altLang="ko-KR" sz="12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 smtClean="0"/>
                  <a:t>6.</a:t>
                </a:r>
                <a:r>
                  <a:rPr lang="ko-KR" altLang="en-US" sz="1200" dirty="0" smtClean="0"/>
                  <a:t>제품 재료비 현황</a:t>
                </a:r>
                <a:endParaRPr lang="ko-KR" altLang="en-US" sz="12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157193" y="1958005"/>
                <a:ext cx="1890384" cy="297834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altLang="ko-KR" sz="1200" b="1" dirty="0" smtClean="0"/>
              </a:p>
              <a:p>
                <a:r>
                  <a:rPr lang="ko-KR" altLang="en-US" sz="1200" b="1" dirty="0" err="1" smtClean="0"/>
                  <a:t>기준정보</a:t>
                </a:r>
                <a:r>
                  <a:rPr lang="ko-KR" altLang="en-US" sz="1200" b="1" dirty="0" smtClean="0"/>
                  <a:t> 조회</a:t>
                </a:r>
                <a:r>
                  <a:rPr lang="en-US" altLang="ko-KR" sz="1200" b="1" dirty="0" smtClean="0"/>
                  <a:t>(2)</a:t>
                </a:r>
                <a:r>
                  <a:rPr lang="ko-KR" altLang="en-US" sz="1200" b="1" dirty="0" smtClean="0"/>
                  <a:t>  </a:t>
                </a:r>
                <a:endParaRPr lang="en-US" altLang="ko-KR" sz="1200" b="1" dirty="0" smtClean="0"/>
              </a:p>
              <a:p>
                <a:endParaRPr lang="en-US" altLang="ko-KR" sz="1200" b="1" dirty="0"/>
              </a:p>
              <a:p>
                <a:pPr marL="228600" indent="-228600">
                  <a:buAutoNum type="arabicPeriod"/>
                </a:pPr>
                <a:r>
                  <a:rPr lang="ko-KR" altLang="en-US" sz="1200" dirty="0" smtClean="0"/>
                  <a:t>품목기준정보 조회</a:t>
                </a:r>
                <a:endParaRPr lang="en-US" altLang="ko-KR" sz="1200" dirty="0" smtClean="0"/>
              </a:p>
              <a:p>
                <a:r>
                  <a:rPr lang="en-US" altLang="ko-KR" sz="1200" dirty="0"/>
                  <a:t> </a:t>
                </a:r>
                <a:r>
                  <a:rPr lang="en-US" altLang="ko-KR" sz="1200" dirty="0" smtClean="0"/>
                  <a:t>- </a:t>
                </a:r>
                <a:r>
                  <a:rPr lang="ko-KR" altLang="en-US" sz="1200" dirty="0" err="1" smtClean="0"/>
                  <a:t>조직품목</a:t>
                </a:r>
                <a:r>
                  <a:rPr lang="en-US" altLang="ko-KR" sz="1200" dirty="0" smtClean="0"/>
                  <a:t>(</a:t>
                </a:r>
                <a:r>
                  <a:rPr lang="ko-KR" altLang="en-US" sz="1200" dirty="0" smtClean="0"/>
                  <a:t>조회</a:t>
                </a:r>
                <a:r>
                  <a:rPr lang="en-US" altLang="ko-KR" sz="1200" dirty="0" smtClean="0"/>
                  <a:t>)</a:t>
                </a:r>
              </a:p>
              <a:p>
                <a:r>
                  <a:rPr lang="en-US" altLang="ko-KR" sz="1200" dirty="0"/>
                  <a:t> </a:t>
                </a:r>
                <a:r>
                  <a:rPr lang="en-US" altLang="ko-KR" sz="1200" dirty="0" smtClean="0"/>
                  <a:t>- </a:t>
                </a:r>
                <a:r>
                  <a:rPr lang="ko-KR" altLang="en-US" sz="1200" dirty="0" smtClean="0"/>
                  <a:t>품목분류</a:t>
                </a:r>
                <a:r>
                  <a:rPr lang="en-US" altLang="ko-KR" sz="1200" dirty="0" smtClean="0"/>
                  <a:t>(</a:t>
                </a:r>
                <a:r>
                  <a:rPr lang="ko-KR" altLang="en-US" sz="1200" dirty="0" smtClean="0"/>
                  <a:t>조회</a:t>
                </a:r>
                <a:r>
                  <a:rPr lang="en-US" altLang="ko-KR" sz="1200" dirty="0" smtClean="0"/>
                  <a:t>)</a:t>
                </a:r>
              </a:p>
              <a:p>
                <a:r>
                  <a:rPr lang="en-US" altLang="ko-KR" sz="1200" dirty="0"/>
                  <a:t> </a:t>
                </a:r>
                <a:r>
                  <a:rPr lang="en-US" altLang="ko-KR" sz="1200" dirty="0" smtClean="0"/>
                  <a:t>- </a:t>
                </a:r>
                <a:r>
                  <a:rPr lang="ko-KR" altLang="en-US" sz="1200" dirty="0" err="1" smtClean="0"/>
                  <a:t>품목검색</a:t>
                </a:r>
                <a:endParaRPr lang="en-US" altLang="ko-KR" sz="1200" dirty="0" smtClean="0"/>
              </a:p>
              <a:p>
                <a:endParaRPr lang="en-US" altLang="ko-KR" sz="1200" dirty="0" smtClean="0"/>
              </a:p>
              <a:p>
                <a:r>
                  <a:rPr lang="en-US" altLang="ko-KR" sz="1200" dirty="0" smtClean="0"/>
                  <a:t>2. </a:t>
                </a:r>
                <a:r>
                  <a:rPr lang="ko-KR" altLang="en-US" sz="1200" dirty="0" smtClean="0"/>
                  <a:t>생산기준정보 조회</a:t>
                </a:r>
                <a:endParaRPr lang="en-US" altLang="ko-KR" sz="1200" dirty="0" smtClean="0"/>
              </a:p>
              <a:p>
                <a:r>
                  <a:rPr lang="en-US" altLang="ko-KR" sz="1200" dirty="0"/>
                  <a:t> </a:t>
                </a:r>
                <a:r>
                  <a:rPr lang="en-US" altLang="ko-KR" sz="1200" dirty="0" smtClean="0"/>
                  <a:t>- </a:t>
                </a:r>
                <a:r>
                  <a:rPr lang="ko-KR" altLang="en-US" sz="1200" dirty="0" smtClean="0"/>
                  <a:t>제조 </a:t>
                </a:r>
                <a:r>
                  <a:rPr lang="en-US" altLang="ko-KR" sz="1200" dirty="0" smtClean="0"/>
                  <a:t>BOM</a:t>
                </a:r>
              </a:p>
              <a:p>
                <a:r>
                  <a:rPr lang="en-US" altLang="ko-KR" sz="1200" dirty="0"/>
                  <a:t> </a:t>
                </a:r>
                <a:r>
                  <a:rPr lang="en-US" altLang="ko-KR" sz="1200" dirty="0" smtClean="0"/>
                  <a:t>- </a:t>
                </a:r>
                <a:r>
                  <a:rPr lang="ko-KR" altLang="en-US" sz="1200" dirty="0" smtClean="0"/>
                  <a:t>다단계 </a:t>
                </a:r>
                <a:r>
                  <a:rPr lang="en-US" altLang="ko-KR" sz="1200" dirty="0" smtClean="0"/>
                  <a:t>BOM</a:t>
                </a:r>
              </a:p>
              <a:p>
                <a:r>
                  <a:rPr lang="en-US" altLang="ko-KR" sz="1200" dirty="0"/>
                  <a:t> </a:t>
                </a:r>
                <a:r>
                  <a:rPr lang="en-US" altLang="ko-KR" sz="1200" dirty="0" smtClean="0"/>
                  <a:t>- </a:t>
                </a:r>
                <a:r>
                  <a:rPr lang="ko-KR" altLang="en-US" sz="1200" dirty="0" err="1" smtClean="0"/>
                  <a:t>공정순서</a:t>
                </a:r>
                <a:r>
                  <a:rPr lang="en-US" altLang="ko-KR" sz="1200" dirty="0" smtClean="0"/>
                  <a:t>(</a:t>
                </a:r>
                <a:r>
                  <a:rPr lang="ko-KR" altLang="en-US" sz="1200" dirty="0" smtClean="0"/>
                  <a:t>조회</a:t>
                </a:r>
                <a:r>
                  <a:rPr lang="en-US" altLang="ko-KR" sz="1200" dirty="0" smtClean="0"/>
                  <a:t>)</a:t>
                </a:r>
              </a:p>
              <a:p>
                <a:endParaRPr lang="en-US" altLang="ko-KR" sz="100" dirty="0"/>
              </a:p>
              <a:p>
                <a:endParaRPr lang="en-US" altLang="ko-KR" sz="100" dirty="0" smtClean="0"/>
              </a:p>
              <a:p>
                <a:endParaRPr lang="en-US" altLang="ko-KR" sz="100" dirty="0" smtClean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25683" y="1958005"/>
                <a:ext cx="1890384" cy="299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altLang="ko-KR" sz="1200" b="1" dirty="0" smtClean="0"/>
              </a:p>
              <a:p>
                <a:r>
                  <a:rPr lang="ko-KR" altLang="en-US" sz="1200" b="1" dirty="0" err="1" smtClean="0"/>
                  <a:t>기준정보</a:t>
                </a:r>
                <a:r>
                  <a:rPr lang="ko-KR" altLang="en-US" sz="1200" b="1" dirty="0" smtClean="0"/>
                  <a:t> 조회</a:t>
                </a:r>
                <a:r>
                  <a:rPr lang="en-US" altLang="ko-KR" sz="1200" b="1" dirty="0" smtClean="0"/>
                  <a:t>(3)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 smtClean="0"/>
                  <a:t/>
                </a:r>
                <a:br>
                  <a:rPr lang="en-US" altLang="ko-KR" sz="1200" dirty="0" smtClean="0"/>
                </a:br>
                <a:r>
                  <a:rPr lang="en-US" altLang="ko-KR" sz="1200" dirty="0" smtClean="0"/>
                  <a:t>1. </a:t>
                </a:r>
                <a:r>
                  <a:rPr lang="ko-KR" altLang="en-US" sz="1200" dirty="0" smtClean="0"/>
                  <a:t>현재 재고 조회</a:t>
                </a:r>
                <a:endParaRPr lang="en-US" altLang="ko-KR" sz="1200" dirty="0" smtClean="0"/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 smtClean="0"/>
                  <a:t>현재 재고 수량</a:t>
                </a:r>
                <a:endParaRPr lang="en-US" altLang="ko-KR" sz="1200" dirty="0" smtClean="0"/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 smtClean="0"/>
                  <a:t>복수 조직 수량</a:t>
                </a:r>
                <a:endParaRPr lang="en-US" altLang="ko-KR" sz="1200" dirty="0" smtClean="0"/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 err="1" smtClean="0"/>
                  <a:t>로트</a:t>
                </a:r>
                <a:r>
                  <a:rPr lang="ko-KR" altLang="en-US" sz="1200" dirty="0" smtClean="0"/>
                  <a:t> 번호</a:t>
                </a:r>
                <a:endParaRPr lang="en-US" altLang="ko-KR" sz="1200" dirty="0" smtClean="0"/>
              </a:p>
              <a:p>
                <a:pPr>
                  <a:lnSpc>
                    <a:spcPct val="150000"/>
                  </a:lnSpc>
                </a:pPr>
                <a:endParaRPr lang="en-US" altLang="ko-KR" sz="1200" dirty="0" smtClean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endParaRPr lang="ko-KR" altLang="en-US" sz="12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094173" y="1958006"/>
                <a:ext cx="1890384" cy="30075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altLang="ko-KR" sz="1200" b="1" dirty="0" smtClean="0"/>
              </a:p>
              <a:p>
                <a:r>
                  <a:rPr lang="ko-KR" altLang="en-US" sz="1200" b="1" dirty="0" err="1" smtClean="0"/>
                  <a:t>생산조회</a:t>
                </a:r>
                <a:r>
                  <a:rPr lang="ko-KR" altLang="en-US" sz="1200" b="1" dirty="0" smtClean="0"/>
                  <a:t> </a:t>
                </a:r>
                <a:endParaRPr lang="en-US" altLang="ko-KR" sz="1200" b="1" dirty="0" smtClean="0"/>
              </a:p>
              <a:p>
                <a:r>
                  <a:rPr lang="ko-KR" altLang="en-US" sz="1200" b="1" dirty="0" smtClean="0"/>
                  <a:t> </a:t>
                </a:r>
                <a:endParaRPr lang="en-US" altLang="ko-KR" sz="1200" b="1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sz="800" dirty="0" smtClean="0"/>
                  <a:t>1. </a:t>
                </a:r>
                <a:r>
                  <a:rPr lang="ko-KR" altLang="en-US" sz="800" dirty="0" err="1" smtClean="0"/>
                  <a:t>예측생산</a:t>
                </a:r>
                <a:r>
                  <a:rPr lang="en-US" altLang="ko-KR" sz="800" dirty="0" smtClean="0"/>
                  <a:t>(MDS) </a:t>
                </a:r>
                <a:r>
                  <a:rPr lang="en-US" altLang="ko-KR" sz="800" b="1" dirty="0" smtClean="0"/>
                  <a:t>– </a:t>
                </a:r>
                <a:r>
                  <a:rPr lang="ko-KR" altLang="en-US" sz="800" b="1" dirty="0" smtClean="0"/>
                  <a:t>미흡</a:t>
                </a:r>
                <a:endParaRPr lang="en-US" altLang="ko-KR" sz="800" b="1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800" dirty="0"/>
                  <a:t>2</a:t>
                </a:r>
                <a:r>
                  <a:rPr lang="en-US" altLang="ko-KR" sz="800" dirty="0" smtClean="0"/>
                  <a:t>. </a:t>
                </a:r>
                <a:r>
                  <a:rPr lang="ko-KR" altLang="en-US" sz="800" dirty="0" smtClean="0"/>
                  <a:t>생산계획 확인</a:t>
                </a:r>
                <a:endParaRPr lang="en-US" altLang="ko-KR" sz="8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sz="800" dirty="0" smtClean="0"/>
                  <a:t>3. </a:t>
                </a:r>
                <a:r>
                  <a:rPr lang="ko-KR" altLang="en-US" sz="800" dirty="0" smtClean="0"/>
                  <a:t>년간 생산계획 현황</a:t>
                </a:r>
                <a:endParaRPr lang="en-US" altLang="ko-KR" sz="8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sz="800" dirty="0" smtClean="0"/>
                  <a:t>4. </a:t>
                </a:r>
                <a:r>
                  <a:rPr lang="ko-KR" altLang="en-US" sz="800" dirty="0" smtClean="0"/>
                  <a:t>계획 대비 실적</a:t>
                </a:r>
                <a:endParaRPr lang="en-US" altLang="ko-KR" sz="8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sz="800" dirty="0" smtClean="0"/>
                  <a:t>5. </a:t>
                </a:r>
                <a:r>
                  <a:rPr lang="ko-KR" altLang="en-US" sz="800" dirty="0" smtClean="0"/>
                  <a:t>수주 미처리 현황</a:t>
                </a:r>
                <a:endParaRPr lang="en-US" altLang="ko-KR" sz="8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sz="800" dirty="0" smtClean="0"/>
                  <a:t>6. </a:t>
                </a:r>
                <a:r>
                  <a:rPr lang="ko-KR" altLang="en-US" sz="800" dirty="0" smtClean="0"/>
                  <a:t>품목별 </a:t>
                </a:r>
                <a:r>
                  <a:rPr lang="ko-KR" altLang="en-US" sz="800" dirty="0" err="1" smtClean="0"/>
                  <a:t>실적시간</a:t>
                </a:r>
                <a:endParaRPr lang="en-US" altLang="ko-KR" sz="8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sz="800" dirty="0" smtClean="0"/>
                  <a:t>7. </a:t>
                </a:r>
                <a:r>
                  <a:rPr lang="ko-KR" altLang="en-US" sz="800" dirty="0" smtClean="0"/>
                  <a:t>생산성 분석 및 </a:t>
                </a:r>
                <a:r>
                  <a:rPr lang="ko-KR" altLang="en-US" sz="800" dirty="0" err="1" smtClean="0"/>
                  <a:t>비가동</a:t>
                </a:r>
                <a:r>
                  <a:rPr lang="ko-KR" altLang="en-US" sz="800" dirty="0" smtClean="0"/>
                  <a:t> 현황</a:t>
                </a:r>
                <a:endParaRPr lang="en-US" altLang="ko-KR" sz="8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sz="800" dirty="0" smtClean="0"/>
                  <a:t>8. </a:t>
                </a:r>
                <a:r>
                  <a:rPr lang="ko-KR" altLang="en-US" sz="800" dirty="0" smtClean="0"/>
                  <a:t>생산 실적 현황</a:t>
                </a:r>
                <a:endParaRPr lang="en-US" altLang="ko-KR" sz="8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sz="800" dirty="0" smtClean="0"/>
                  <a:t>9. </a:t>
                </a:r>
                <a:r>
                  <a:rPr lang="ko-KR" altLang="en-US" sz="800" dirty="0" smtClean="0"/>
                  <a:t>수입 </a:t>
                </a:r>
                <a:r>
                  <a:rPr lang="en-US" altLang="ko-KR" sz="800" dirty="0" smtClean="0"/>
                  <a:t>/ </a:t>
                </a:r>
                <a:r>
                  <a:rPr lang="ko-KR" altLang="en-US" sz="800" dirty="0" smtClean="0"/>
                  <a:t>출하 검사 대기 품목 조회</a:t>
                </a:r>
                <a:endParaRPr lang="en-US" altLang="ko-KR" sz="800" dirty="0" smtClean="0"/>
              </a:p>
              <a:p>
                <a:pPr>
                  <a:lnSpc>
                    <a:spcPct val="150000"/>
                  </a:lnSpc>
                </a:pPr>
                <a:endParaRPr lang="ko-KR" altLang="en-US" sz="3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0062663" y="1958006"/>
                <a:ext cx="1890384" cy="30367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altLang="ko-KR" sz="1200" b="1" dirty="0" smtClean="0"/>
              </a:p>
              <a:p>
                <a:r>
                  <a:rPr lang="ko-KR" altLang="en-US" sz="1200" b="1" dirty="0" err="1" smtClean="0"/>
                  <a:t>설비조회</a:t>
                </a:r>
                <a:r>
                  <a:rPr lang="ko-KR" altLang="en-US" sz="1200" b="1" dirty="0" smtClean="0"/>
                  <a:t>  </a:t>
                </a:r>
                <a:endParaRPr lang="en-US" altLang="ko-KR" sz="1200" b="1" dirty="0" smtClean="0"/>
              </a:p>
              <a:p>
                <a:pPr>
                  <a:lnSpc>
                    <a:spcPct val="150000"/>
                  </a:lnSpc>
                </a:pPr>
                <a:endParaRPr lang="en-US" altLang="ko-KR" sz="1200" dirty="0"/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r>
                  <a:rPr lang="ko-KR" altLang="en-US" sz="900" dirty="0" smtClean="0"/>
                  <a:t>설비 </a:t>
                </a:r>
                <a:r>
                  <a:rPr lang="en-US" altLang="ko-KR" sz="900" dirty="0" err="1" smtClean="0"/>
                  <a:t>Repoorts</a:t>
                </a:r>
                <a:endParaRPr lang="en-US" altLang="ko-KR" sz="900" dirty="0" smtClean="0"/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r>
                  <a:rPr lang="ko-KR" altLang="en-US" sz="900" dirty="0" smtClean="0"/>
                  <a:t>금형 </a:t>
                </a:r>
                <a:r>
                  <a:rPr lang="en-US" altLang="ko-KR" sz="900" dirty="0" smtClean="0"/>
                  <a:t>Reports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r>
                  <a:rPr lang="ko-KR" altLang="en-US" sz="900" dirty="0" smtClean="0"/>
                  <a:t>점검 및 </a:t>
                </a:r>
                <a:r>
                  <a:rPr lang="ko-KR" altLang="en-US" sz="900" dirty="0" err="1" smtClean="0"/>
                  <a:t>수리결과</a:t>
                </a:r>
                <a:r>
                  <a:rPr lang="ko-KR" altLang="en-US" sz="900" dirty="0" smtClean="0"/>
                  <a:t> 등록</a:t>
                </a:r>
                <a:endParaRPr lang="en-US" altLang="ko-KR" sz="900" dirty="0" smtClean="0"/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r>
                  <a:rPr lang="ko-KR" altLang="en-US" sz="900" dirty="0" smtClean="0"/>
                  <a:t>설비 중요도 평가</a:t>
                </a:r>
                <a:endParaRPr lang="en-US" altLang="ko-KR" sz="900" dirty="0" smtClean="0"/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r>
                  <a:rPr lang="ko-KR" altLang="en-US" sz="900" dirty="0" smtClean="0"/>
                  <a:t>설비 점검 기중 등록</a:t>
                </a:r>
                <a:endParaRPr lang="en-US" altLang="ko-KR" sz="900" dirty="0" smtClean="0"/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r>
                  <a:rPr lang="ko-KR" altLang="en-US" sz="900" dirty="0" smtClean="0"/>
                  <a:t>점검 및 수리 </a:t>
                </a:r>
                <a:r>
                  <a:rPr lang="ko-KR" altLang="en-US" sz="900" dirty="0" err="1" smtClean="0"/>
                  <a:t>소요자재</a:t>
                </a:r>
                <a:r>
                  <a:rPr lang="ko-KR" altLang="en-US" sz="900" dirty="0" smtClean="0"/>
                  <a:t> 등록</a:t>
                </a:r>
                <a:endParaRPr lang="en-US" altLang="ko-KR" sz="900" dirty="0" smtClean="0"/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r>
                  <a:rPr lang="ko-KR" altLang="en-US" sz="900" dirty="0" smtClean="0"/>
                  <a:t>금형 마스터 등록</a:t>
                </a:r>
                <a:endParaRPr lang="en-US" altLang="ko-KR" sz="900" dirty="0" smtClean="0"/>
              </a:p>
              <a:p>
                <a:pPr>
                  <a:lnSpc>
                    <a:spcPct val="150000"/>
                  </a:lnSpc>
                </a:pPr>
                <a:endParaRPr lang="ko-KR" altLang="en-US" sz="900" dirty="0"/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78" t="33151" b="22109"/>
              <a:stretch/>
            </p:blipFill>
            <p:spPr>
              <a:xfrm>
                <a:off x="1524000" y="5266386"/>
                <a:ext cx="9310775" cy="2724150"/>
              </a:xfrm>
              <a:prstGeom prst="rect">
                <a:avLst/>
              </a:prstGeom>
            </p:spPr>
          </p:pic>
        </p:grpSp>
        <p:sp>
          <p:nvSpPr>
            <p:cNvPr id="8" name="직사각형 7"/>
            <p:cNvSpPr/>
            <p:nvPr/>
          </p:nvSpPr>
          <p:spPr>
            <a:xfrm>
              <a:off x="9765102" y="5313871"/>
              <a:ext cx="543464" cy="13191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576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90499" y="528388"/>
            <a:ext cx="11761716" cy="21698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>
                <a:solidFill>
                  <a:srgbClr val="FF3300"/>
                </a:solidFill>
              </a:rPr>
              <a:t>Autonics</a:t>
            </a:r>
            <a:r>
              <a:rPr lang="en-US" altLang="ko-KR" b="1" dirty="0" smtClean="0">
                <a:solidFill>
                  <a:srgbClr val="FF3300"/>
                </a:solidFill>
              </a:rPr>
              <a:t> </a:t>
            </a:r>
            <a:r>
              <a:rPr lang="ko-KR" altLang="en-US" b="1" dirty="0" smtClean="0">
                <a:solidFill>
                  <a:srgbClr val="FF3300"/>
                </a:solidFill>
              </a:rPr>
              <a:t>당면 과제</a:t>
            </a:r>
            <a:endParaRPr lang="en-US" altLang="ko-KR" b="1" dirty="0" smtClean="0">
              <a:solidFill>
                <a:srgbClr val="FF33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: ERP, QMS </a:t>
            </a:r>
            <a:r>
              <a:rPr lang="ko-KR" altLang="en-US" b="1" dirty="0" smtClean="0"/>
              <a:t>내 자재 검사결과 데이터를 충분히 잘 관리 </a:t>
            </a:r>
            <a:r>
              <a:rPr lang="ko-KR" altLang="en-US" b="1" dirty="0"/>
              <a:t>중이나 </a:t>
            </a:r>
            <a:r>
              <a:rPr lang="ko-KR" altLang="en-US" b="1" u="sng" dirty="0">
                <a:solidFill>
                  <a:srgbClr val="0000FF"/>
                </a:solidFill>
              </a:rPr>
              <a:t>제품 </a:t>
            </a:r>
            <a:r>
              <a:rPr lang="en-US" altLang="ko-KR" b="1" u="sng" dirty="0" smtClean="0">
                <a:solidFill>
                  <a:srgbClr val="0000FF"/>
                </a:solidFill>
              </a:rPr>
              <a:t>ID</a:t>
            </a:r>
            <a:r>
              <a:rPr lang="ko-KR" altLang="en-US" b="1" u="sng" dirty="0" smtClean="0">
                <a:solidFill>
                  <a:srgbClr val="0000FF"/>
                </a:solidFill>
              </a:rPr>
              <a:t>별 검사 부재로 자재 식별</a:t>
            </a:r>
            <a:r>
              <a:rPr lang="ko-KR" altLang="en-US" b="1" dirty="0" smtClean="0"/>
              <a:t>이 불가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b="1" dirty="0" smtClean="0"/>
              <a:t>→ </a:t>
            </a:r>
            <a:r>
              <a:rPr lang="ko-KR" altLang="en-US" b="1" dirty="0" smtClean="0">
                <a:solidFill>
                  <a:srgbClr val="FF0000"/>
                </a:solidFill>
              </a:rPr>
              <a:t>제품 </a:t>
            </a:r>
            <a:r>
              <a:rPr lang="en-US" altLang="ko-KR" b="1" dirty="0" smtClean="0">
                <a:solidFill>
                  <a:srgbClr val="FF0000"/>
                </a:solidFill>
              </a:rPr>
              <a:t>ID </a:t>
            </a:r>
            <a:r>
              <a:rPr lang="ko-KR" altLang="en-US" b="1" dirty="0" smtClean="0">
                <a:solidFill>
                  <a:srgbClr val="FF0000"/>
                </a:solidFill>
              </a:rPr>
              <a:t>부재는 곧 생산에 투입되는 제품이 무엇인지 </a:t>
            </a:r>
            <a:r>
              <a:rPr lang="en-US" altLang="ko-KR" b="1" dirty="0" smtClean="0">
                <a:solidFill>
                  <a:srgbClr val="FF0000"/>
                </a:solidFill>
              </a:rPr>
              <a:t>‘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알수없음</a:t>
            </a:r>
            <a:r>
              <a:rPr lang="en-US" altLang="ko-KR" b="1" dirty="0" smtClean="0">
                <a:solidFill>
                  <a:srgbClr val="FF0000"/>
                </a:solidFill>
              </a:rPr>
              <a:t>’</a:t>
            </a:r>
            <a:r>
              <a:rPr lang="ko-KR" altLang="en-US" b="1" dirty="0" smtClean="0">
                <a:solidFill>
                  <a:srgbClr val="FF0000"/>
                </a:solidFill>
              </a:rPr>
              <a:t>을 의미</a:t>
            </a:r>
            <a:r>
              <a:rPr lang="ko-KR" altLang="en-US" b="1" dirty="0" smtClean="0"/>
              <a:t>하며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이는 시스템 연동의 한계 부여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/>
              <a:t>	</a:t>
            </a:r>
            <a:r>
              <a:rPr lang="en-US" altLang="ko-KR" b="1" dirty="0" smtClean="0"/>
              <a:t>								         (</a:t>
            </a:r>
            <a:r>
              <a:rPr lang="ko-KR" altLang="en-US" b="1" dirty="0" smtClean="0"/>
              <a:t>실시간 관리 역시 불가</a:t>
            </a:r>
            <a:r>
              <a:rPr lang="en-US" altLang="ko-KR" b="1" dirty="0" smtClean="0"/>
              <a:t>)</a:t>
            </a: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FF010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0866" y="128278"/>
            <a:ext cx="7711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1.1 </a:t>
            </a:r>
            <a:r>
              <a:rPr lang="ko-KR" altLang="en-US" sz="2000" b="1" dirty="0" smtClean="0"/>
              <a:t>자재 입고 실적 데이터</a:t>
            </a:r>
            <a:endParaRPr lang="ko-KR" altLang="en-US" sz="20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2964"/>
          <a:stretch/>
        </p:blipFill>
        <p:spPr>
          <a:xfrm>
            <a:off x="4986505" y="2146757"/>
            <a:ext cx="4113230" cy="4612666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90500" y="2146757"/>
            <a:ext cx="4593168" cy="4612665"/>
            <a:chOff x="190499" y="2146757"/>
            <a:chExt cx="5467351" cy="4612665"/>
          </a:xfrm>
        </p:grpSpPr>
        <p:grpSp>
          <p:nvGrpSpPr>
            <p:cNvPr id="12" name="그룹 11"/>
            <p:cNvGrpSpPr/>
            <p:nvPr/>
          </p:nvGrpSpPr>
          <p:grpSpPr>
            <a:xfrm>
              <a:off x="190500" y="2146757"/>
              <a:ext cx="5467350" cy="2013131"/>
              <a:chOff x="190500" y="2249455"/>
              <a:chExt cx="7473044" cy="2728685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3"/>
              <a:srcRect t="8497" r="18021" b="41088"/>
              <a:stretch/>
            </p:blipFill>
            <p:spPr>
              <a:xfrm>
                <a:off x="190500" y="2249455"/>
                <a:ext cx="7473044" cy="2728685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281940" y="3459480"/>
                <a:ext cx="4709160" cy="240983"/>
              </a:xfrm>
              <a:prstGeom prst="rect">
                <a:avLst/>
              </a:prstGeom>
              <a:noFill/>
              <a:ln w="19050">
                <a:solidFill>
                  <a:srgbClr val="FF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499" y="4476750"/>
              <a:ext cx="5467351" cy="2282672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735" y="2146756"/>
            <a:ext cx="2932113" cy="461266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0866" y="1777425"/>
            <a:ext cx="1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</a:rPr>
              <a:t>1. ERP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0866" y="4159888"/>
            <a:ext cx="146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</a:rPr>
              <a:t>2. QMS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44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90499" y="528388"/>
            <a:ext cx="11761716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FF3300"/>
                </a:solidFill>
              </a:rPr>
              <a:t>해당 항목 개선 시 표현 가능한 데이터</a:t>
            </a:r>
            <a:r>
              <a:rPr lang="en-US" altLang="ko-KR" b="1" dirty="0" smtClean="0">
                <a:solidFill>
                  <a:srgbClr val="FF3300"/>
                </a:solidFill>
              </a:rPr>
              <a:t/>
            </a:r>
            <a:br>
              <a:rPr lang="en-US" altLang="ko-KR" b="1" dirty="0" smtClean="0">
                <a:solidFill>
                  <a:srgbClr val="FF3300"/>
                </a:solidFill>
              </a:rPr>
            </a:br>
            <a:r>
              <a:rPr lang="en-US" altLang="ko-KR" b="1" dirty="0" smtClean="0"/>
              <a:t>: </a:t>
            </a:r>
            <a:r>
              <a:rPr lang="ko-KR" altLang="en-US" b="1" dirty="0" smtClean="0"/>
              <a:t>자사 내 보유한 </a:t>
            </a:r>
            <a:r>
              <a:rPr lang="en-US" altLang="ko-KR" b="1" dirty="0" smtClean="0"/>
              <a:t>ERP &amp; QMS</a:t>
            </a:r>
            <a:r>
              <a:rPr lang="ko-KR" altLang="en-US" b="1" dirty="0" smtClean="0"/>
              <a:t>로 하기의 조회 가능</a:t>
            </a:r>
            <a:endParaRPr lang="en-US" altLang="ko-KR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10866" y="128278"/>
            <a:ext cx="7711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1.1 </a:t>
            </a:r>
            <a:r>
              <a:rPr lang="ko-KR" altLang="en-US" sz="2000" b="1" dirty="0" smtClean="0"/>
              <a:t>자재 입고 실적 데이터</a:t>
            </a:r>
            <a:endParaRPr lang="ko-KR" altLang="en-US" sz="2000" b="1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278422" y="1451718"/>
          <a:ext cx="10944936" cy="33834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9482">
                  <a:extLst>
                    <a:ext uri="{9D8B030D-6E8A-4147-A177-3AD203B41FA5}">
                      <a16:colId xmlns:a16="http://schemas.microsoft.com/office/drawing/2014/main" val="2767044170"/>
                    </a:ext>
                  </a:extLst>
                </a:gridCol>
                <a:gridCol w="5479932">
                  <a:extLst>
                    <a:ext uri="{9D8B030D-6E8A-4147-A177-3AD203B41FA5}">
                      <a16:colId xmlns:a16="http://schemas.microsoft.com/office/drawing/2014/main" val="2568114617"/>
                    </a:ext>
                  </a:extLst>
                </a:gridCol>
                <a:gridCol w="3655522">
                  <a:extLst>
                    <a:ext uri="{9D8B030D-6E8A-4147-A177-3AD203B41FA5}">
                      <a16:colId xmlns:a16="http://schemas.microsoft.com/office/drawing/2014/main" val="4261237429"/>
                    </a:ext>
                  </a:extLst>
                </a:gridCol>
              </a:tblGrid>
              <a:tr h="3449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833024"/>
                  </a:ext>
                </a:extLst>
              </a:tr>
              <a:tr h="506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수입검사 의뢰 결과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협력업체 및 불량 수량 </a:t>
                      </a:r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원인 관련 데이터 확보 및 조회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QMS</a:t>
                      </a:r>
                      <a:r>
                        <a:rPr lang="en-US" altLang="ko-KR" sz="11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양산품질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수입검사 </a:t>
                      </a:r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수입검사 </a:t>
                      </a:r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179343"/>
                  </a:ext>
                </a:extLst>
              </a:tr>
              <a:tr h="50641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2690661"/>
                  </a:ext>
                </a:extLst>
              </a:tr>
              <a:tr h="506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 관리 현황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품번</a:t>
                      </a:r>
                      <a:r>
                        <a:rPr lang="ko-KR" altLang="en-US" sz="11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항목별 재고관리 현황 조회 가능</a:t>
                      </a:r>
                      <a:endParaRPr lang="en-US" altLang="ko-KR" sz="11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ERP : </a:t>
                      </a:r>
                      <a:r>
                        <a:rPr lang="ko-KR" altLang="en-US" sz="1100" b="1" baseline="0" dirty="0" smtClean="0">
                          <a:latin typeface="맑은 고딕" panose="020B0503020000020004" pitchFamily="50" charset="-127"/>
                          <a:ea typeface="+mn-ea"/>
                        </a:rPr>
                        <a:t>재고 관리 현황 </a:t>
                      </a:r>
                      <a:endParaRPr lang="ko-KR" altLang="en-US" sz="11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323147"/>
                  </a:ext>
                </a:extLst>
              </a:tr>
              <a:tr h="506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 작업 현황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부재 </a:t>
                      </a:r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반제품 작업 정보 필요 </a:t>
                      </a:r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SMT / IMT</a:t>
                      </a:r>
                      <a:r>
                        <a:rPr lang="en-US" altLang="ko-KR" sz="11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ERP : </a:t>
                      </a:r>
                      <a:r>
                        <a:rPr lang="ko-KR" altLang="en-US" sz="11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생산 진행 현황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482350"/>
                  </a:ext>
                </a:extLst>
              </a:tr>
              <a:tr h="506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출하 실적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출하된 제품에 대한 작지 및 합격 샘플</a:t>
                      </a:r>
                      <a:r>
                        <a:rPr lang="ko-KR" altLang="en-US" sz="11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진행 수량 자료 확인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+mn-ea"/>
                        </a:rPr>
                        <a:t>QMS : </a:t>
                      </a:r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+mn-ea"/>
                        </a:rPr>
                        <a:t>양산품질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+mn-ea"/>
                        </a:rPr>
                        <a:t>&gt; </a:t>
                      </a:r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+mn-ea"/>
                        </a:rPr>
                        <a:t>출하검사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+mn-ea"/>
                        </a:rPr>
                        <a:t>&gt; </a:t>
                      </a:r>
                      <a:r>
                        <a:rPr lang="ko-KR" altLang="en-US" sz="1100" b="1" dirty="0" err="1" smtClean="0">
                          <a:latin typeface="맑은 고딕" panose="020B0503020000020004" pitchFamily="50" charset="-127"/>
                          <a:ea typeface="+mn-ea"/>
                        </a:rPr>
                        <a:t>출하검사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+mn-ea"/>
                        </a:rPr>
                        <a:t>Data</a:t>
                      </a:r>
                      <a:endParaRPr lang="ko-KR" altLang="en-US" sz="1100" b="1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884767"/>
                  </a:ext>
                </a:extLst>
              </a:tr>
              <a:tr h="506416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545373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767802" y="4902902"/>
            <a:ext cx="8417858" cy="1007377"/>
            <a:chOff x="1767802" y="5592858"/>
            <a:chExt cx="8417858" cy="1007377"/>
          </a:xfrm>
        </p:grpSpPr>
        <p:sp>
          <p:nvSpPr>
            <p:cNvPr id="18" name="Freeform 35"/>
            <p:cNvSpPr>
              <a:spLocks/>
            </p:cNvSpPr>
            <p:nvPr/>
          </p:nvSpPr>
          <p:spPr bwMode="auto">
            <a:xfrm rot="10800000">
              <a:off x="3175031" y="5592858"/>
              <a:ext cx="5500726" cy="1007377"/>
            </a:xfrm>
            <a:custGeom>
              <a:avLst/>
              <a:gdLst/>
              <a:ahLst/>
              <a:cxnLst>
                <a:cxn ang="0">
                  <a:pos x="0" y="672"/>
                </a:cxn>
                <a:cxn ang="0">
                  <a:pos x="948" y="444"/>
                </a:cxn>
                <a:cxn ang="0">
                  <a:pos x="1488" y="192"/>
                </a:cxn>
                <a:cxn ang="0">
                  <a:pos x="1056" y="192"/>
                </a:cxn>
                <a:cxn ang="0">
                  <a:pos x="1920" y="0"/>
                </a:cxn>
                <a:cxn ang="0">
                  <a:pos x="2736" y="192"/>
                </a:cxn>
                <a:cxn ang="0">
                  <a:pos x="2352" y="192"/>
                </a:cxn>
                <a:cxn ang="0">
                  <a:pos x="2790" y="420"/>
                </a:cxn>
                <a:cxn ang="0">
                  <a:pos x="3840" y="672"/>
                </a:cxn>
              </a:cxnLst>
              <a:rect l="0" t="0" r="r" b="b"/>
              <a:pathLst>
                <a:path w="3840" h="672">
                  <a:moveTo>
                    <a:pt x="0" y="672"/>
                  </a:moveTo>
                  <a:cubicBezTo>
                    <a:pt x="158" y="634"/>
                    <a:pt x="700" y="524"/>
                    <a:pt x="948" y="444"/>
                  </a:cubicBezTo>
                  <a:cubicBezTo>
                    <a:pt x="1196" y="364"/>
                    <a:pt x="1470" y="234"/>
                    <a:pt x="1488" y="192"/>
                  </a:cubicBezTo>
                  <a:lnTo>
                    <a:pt x="1056" y="192"/>
                  </a:lnTo>
                  <a:lnTo>
                    <a:pt x="1920" y="0"/>
                  </a:lnTo>
                  <a:lnTo>
                    <a:pt x="2736" y="192"/>
                  </a:lnTo>
                  <a:lnTo>
                    <a:pt x="2352" y="192"/>
                  </a:lnTo>
                  <a:cubicBezTo>
                    <a:pt x="2361" y="230"/>
                    <a:pt x="2542" y="340"/>
                    <a:pt x="2790" y="420"/>
                  </a:cubicBezTo>
                  <a:cubicBezTo>
                    <a:pt x="3038" y="500"/>
                    <a:pt x="3621" y="619"/>
                    <a:pt x="3840" y="672"/>
                  </a:cubicBezTo>
                </a:path>
              </a:pathLst>
            </a:custGeom>
            <a:solidFill>
              <a:srgbClr val="8064A2">
                <a:lumMod val="20000"/>
                <a:lumOff val="80000"/>
              </a:srgbClr>
            </a:solidFill>
            <a:ln w="3175" cap="flat" cmpd="sng">
              <a:solidFill>
                <a:srgbClr val="EEECE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767802" y="5647799"/>
              <a:ext cx="841785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5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uLnTx/>
                  <a:uFillTx/>
                </a:rPr>
                <a:t>“</a:t>
              </a:r>
              <a:r>
                <a:rPr kumimoji="0" lang="ko-KR" altLang="en-US" sz="1600" b="1" i="0" u="sng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uLnTx/>
                  <a:uFillTx/>
                </a:rPr>
                <a:t>해당 데이터 가공 진행</a:t>
              </a:r>
              <a:r>
                <a:rPr kumimoji="0" lang="en-US" altLang="ko-KR" sz="1600" b="1" i="0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uLnTx/>
                  <a:uFillTx/>
                </a:rPr>
                <a:t>”</a:t>
              </a:r>
              <a:r>
                <a:rPr kumimoji="0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uLnTx/>
                  <a:uFillTx/>
                </a:rPr>
                <a:t> </a:t>
              </a:r>
              <a:r>
                <a:rPr kumimoji="0" lang="ko-KR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uLnTx/>
                  <a:uFillTx/>
                </a:rPr>
                <a:t>원하는 품질관리 </a:t>
              </a:r>
              <a:r>
                <a:rPr kumimoji="0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uLnTx/>
                  <a:uFillTx/>
                </a:rPr>
                <a:t>KPI </a:t>
              </a:r>
              <a:r>
                <a:rPr kumimoji="0" lang="ko-KR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uLnTx/>
                  <a:uFillTx/>
                </a:rPr>
                <a:t>지표 구축 </a:t>
              </a:r>
              <a:r>
                <a:rPr kumimoji="0" lang="ko-KR" alt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00B050"/>
                  </a:solidFill>
                  <a:uLnTx/>
                  <a:uFillTx/>
                </a:rPr>
                <a:t>및 </a:t>
              </a:r>
              <a:r>
                <a:rPr lang="ko-KR" altLang="en-US" sz="1600" b="1" kern="0" smtClean="0">
                  <a:solidFill>
                    <a:srgbClr val="00B050"/>
                  </a:solidFill>
                </a:rPr>
                <a:t>연동</a:t>
              </a:r>
              <a:r>
                <a:rPr kumimoji="0" lang="ko-KR" alt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00B050"/>
                  </a:solidFill>
                  <a:uLnTx/>
                  <a:uFillTx/>
                </a:rPr>
                <a:t> </a:t>
              </a:r>
              <a:r>
                <a:rPr kumimoji="0" lang="ko-KR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uLnTx/>
                  <a:uFillTx/>
                </a:rPr>
                <a:t>집계 가능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</a:endParaRPr>
            </a:p>
          </p:txBody>
        </p:sp>
      </p:grp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350519" y="4417208"/>
          <a:ext cx="10797542" cy="332027"/>
        </p:xfrm>
        <a:graphic>
          <a:graphicData uri="http://schemas.openxmlformats.org/drawingml/2006/table">
            <a:tbl>
              <a:tblPr/>
              <a:tblGrid>
                <a:gridCol w="698568">
                  <a:extLst>
                    <a:ext uri="{9D8B030D-6E8A-4147-A177-3AD203B41FA5}">
                      <a16:colId xmlns:a16="http://schemas.microsoft.com/office/drawing/2014/main" val="4147658520"/>
                    </a:ext>
                  </a:extLst>
                </a:gridCol>
                <a:gridCol w="517051">
                  <a:extLst>
                    <a:ext uri="{9D8B030D-6E8A-4147-A177-3AD203B41FA5}">
                      <a16:colId xmlns:a16="http://schemas.microsoft.com/office/drawing/2014/main" val="2175111572"/>
                    </a:ext>
                  </a:extLst>
                </a:gridCol>
                <a:gridCol w="385037">
                  <a:extLst>
                    <a:ext uri="{9D8B030D-6E8A-4147-A177-3AD203B41FA5}">
                      <a16:colId xmlns:a16="http://schemas.microsoft.com/office/drawing/2014/main" val="538335709"/>
                    </a:ext>
                  </a:extLst>
                </a:gridCol>
                <a:gridCol w="379537">
                  <a:extLst>
                    <a:ext uri="{9D8B030D-6E8A-4147-A177-3AD203B41FA5}">
                      <a16:colId xmlns:a16="http://schemas.microsoft.com/office/drawing/2014/main" val="154750811"/>
                    </a:ext>
                  </a:extLst>
                </a:gridCol>
                <a:gridCol w="621560">
                  <a:extLst>
                    <a:ext uri="{9D8B030D-6E8A-4147-A177-3AD203B41FA5}">
                      <a16:colId xmlns:a16="http://schemas.microsoft.com/office/drawing/2014/main" val="3454843305"/>
                    </a:ext>
                  </a:extLst>
                </a:gridCol>
                <a:gridCol w="1188115">
                  <a:extLst>
                    <a:ext uri="{9D8B030D-6E8A-4147-A177-3AD203B41FA5}">
                      <a16:colId xmlns:a16="http://schemas.microsoft.com/office/drawing/2014/main" val="1164885150"/>
                    </a:ext>
                  </a:extLst>
                </a:gridCol>
                <a:gridCol w="500548">
                  <a:extLst>
                    <a:ext uri="{9D8B030D-6E8A-4147-A177-3AD203B41FA5}">
                      <a16:colId xmlns:a16="http://schemas.microsoft.com/office/drawing/2014/main" val="1626477711"/>
                    </a:ext>
                  </a:extLst>
                </a:gridCol>
                <a:gridCol w="424917">
                  <a:extLst>
                    <a:ext uri="{9D8B030D-6E8A-4147-A177-3AD203B41FA5}">
                      <a16:colId xmlns:a16="http://schemas.microsoft.com/office/drawing/2014/main" val="1205261039"/>
                    </a:ext>
                  </a:extLst>
                </a:gridCol>
                <a:gridCol w="220021">
                  <a:extLst>
                    <a:ext uri="{9D8B030D-6E8A-4147-A177-3AD203B41FA5}">
                      <a16:colId xmlns:a16="http://schemas.microsoft.com/office/drawing/2014/main" val="2705142191"/>
                    </a:ext>
                  </a:extLst>
                </a:gridCol>
                <a:gridCol w="401539">
                  <a:extLst>
                    <a:ext uri="{9D8B030D-6E8A-4147-A177-3AD203B41FA5}">
                      <a16:colId xmlns:a16="http://schemas.microsoft.com/office/drawing/2014/main" val="648606777"/>
                    </a:ext>
                  </a:extLst>
                </a:gridCol>
                <a:gridCol w="264025">
                  <a:extLst>
                    <a:ext uri="{9D8B030D-6E8A-4147-A177-3AD203B41FA5}">
                      <a16:colId xmlns:a16="http://schemas.microsoft.com/office/drawing/2014/main" val="1024169275"/>
                    </a:ext>
                  </a:extLst>
                </a:gridCol>
                <a:gridCol w="264025">
                  <a:extLst>
                    <a:ext uri="{9D8B030D-6E8A-4147-A177-3AD203B41FA5}">
                      <a16:colId xmlns:a16="http://schemas.microsoft.com/office/drawing/2014/main" val="976961861"/>
                    </a:ext>
                  </a:extLst>
                </a:gridCol>
                <a:gridCol w="264025">
                  <a:extLst>
                    <a:ext uri="{9D8B030D-6E8A-4147-A177-3AD203B41FA5}">
                      <a16:colId xmlns:a16="http://schemas.microsoft.com/office/drawing/2014/main" val="2042689470"/>
                    </a:ext>
                  </a:extLst>
                </a:gridCol>
                <a:gridCol w="264025">
                  <a:extLst>
                    <a:ext uri="{9D8B030D-6E8A-4147-A177-3AD203B41FA5}">
                      <a16:colId xmlns:a16="http://schemas.microsoft.com/office/drawing/2014/main" val="3478286319"/>
                    </a:ext>
                  </a:extLst>
                </a:gridCol>
                <a:gridCol w="210396">
                  <a:extLst>
                    <a:ext uri="{9D8B030D-6E8A-4147-A177-3AD203B41FA5}">
                      <a16:colId xmlns:a16="http://schemas.microsoft.com/office/drawing/2014/main" val="2932054789"/>
                    </a:ext>
                  </a:extLst>
                </a:gridCol>
                <a:gridCol w="210396">
                  <a:extLst>
                    <a:ext uri="{9D8B030D-6E8A-4147-A177-3AD203B41FA5}">
                      <a16:colId xmlns:a16="http://schemas.microsoft.com/office/drawing/2014/main" val="3025000066"/>
                    </a:ext>
                  </a:extLst>
                </a:gridCol>
                <a:gridCol w="375410">
                  <a:extLst>
                    <a:ext uri="{9D8B030D-6E8A-4147-A177-3AD203B41FA5}">
                      <a16:colId xmlns:a16="http://schemas.microsoft.com/office/drawing/2014/main" val="1989237990"/>
                    </a:ext>
                  </a:extLst>
                </a:gridCol>
                <a:gridCol w="375410">
                  <a:extLst>
                    <a:ext uri="{9D8B030D-6E8A-4147-A177-3AD203B41FA5}">
                      <a16:colId xmlns:a16="http://schemas.microsoft.com/office/drawing/2014/main" val="3363167096"/>
                    </a:ext>
                  </a:extLst>
                </a:gridCol>
                <a:gridCol w="276400">
                  <a:extLst>
                    <a:ext uri="{9D8B030D-6E8A-4147-A177-3AD203B41FA5}">
                      <a16:colId xmlns:a16="http://schemas.microsoft.com/office/drawing/2014/main" val="1472794702"/>
                    </a:ext>
                  </a:extLst>
                </a:gridCol>
                <a:gridCol w="236524">
                  <a:extLst>
                    <a:ext uri="{9D8B030D-6E8A-4147-A177-3AD203B41FA5}">
                      <a16:colId xmlns:a16="http://schemas.microsoft.com/office/drawing/2014/main" val="3119853098"/>
                    </a:ext>
                  </a:extLst>
                </a:gridCol>
                <a:gridCol w="517051">
                  <a:extLst>
                    <a:ext uri="{9D8B030D-6E8A-4147-A177-3AD203B41FA5}">
                      <a16:colId xmlns:a16="http://schemas.microsoft.com/office/drawing/2014/main" val="1191414159"/>
                    </a:ext>
                  </a:extLst>
                </a:gridCol>
                <a:gridCol w="754948">
                  <a:extLst>
                    <a:ext uri="{9D8B030D-6E8A-4147-A177-3AD203B41FA5}">
                      <a16:colId xmlns:a16="http://schemas.microsoft.com/office/drawing/2014/main" val="3277879919"/>
                    </a:ext>
                  </a:extLst>
                </a:gridCol>
                <a:gridCol w="698568">
                  <a:extLst>
                    <a:ext uri="{9D8B030D-6E8A-4147-A177-3AD203B41FA5}">
                      <a16:colId xmlns:a16="http://schemas.microsoft.com/office/drawing/2014/main" val="2440807290"/>
                    </a:ext>
                  </a:extLst>
                </a:gridCol>
                <a:gridCol w="374036">
                  <a:extLst>
                    <a:ext uri="{9D8B030D-6E8A-4147-A177-3AD203B41FA5}">
                      <a16:colId xmlns:a16="http://schemas.microsoft.com/office/drawing/2014/main" val="2754525787"/>
                    </a:ext>
                  </a:extLst>
                </a:gridCol>
                <a:gridCol w="375410">
                  <a:extLst>
                    <a:ext uri="{9D8B030D-6E8A-4147-A177-3AD203B41FA5}">
                      <a16:colId xmlns:a16="http://schemas.microsoft.com/office/drawing/2014/main" val="3690845815"/>
                    </a:ext>
                  </a:extLst>
                </a:gridCol>
              </a:tblGrid>
              <a:tr h="948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실적등록시간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생산팀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품번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품명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규격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정형사양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작업지시 번호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 No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작업지시 수량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의뢰수량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합격수량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불량수량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샘플수량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검사자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난이도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엄격도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최종출하일자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ECO</a:t>
                      </a:r>
                      <a:r>
                        <a:rPr lang="ko-KR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4M</a:t>
                      </a:r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시정조치번호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난이도 이력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ERP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ERP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ERP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860854"/>
                  </a:ext>
                </a:extLst>
              </a:tr>
              <a:tr h="94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계획명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검사자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검사방법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3191178"/>
                  </a:ext>
                </a:extLst>
              </a:tr>
              <a:tr h="1422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20200316 14:19:43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CONTROLLER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A1200000030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SPB-240-48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48V/240W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20200311-0192</a:t>
                      </a:r>
                      <a:endParaRPr lang="en-US" altLang="ko-KR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UC11R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정동기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관리검사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2020-02-28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Q-20191206-01-01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NCR</a:t>
                      </a:r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 자동 전환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F9_SW</a:t>
                      </a:r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파워서플라이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정동기</a:t>
                      </a: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수월한검사</a:t>
                      </a:r>
                      <a:endParaRPr lang="ko-KR" alt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12" marR="4312" marT="43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22007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350519" y="2375048"/>
          <a:ext cx="10797543" cy="337673"/>
        </p:xfrm>
        <a:graphic>
          <a:graphicData uri="http://schemas.openxmlformats.org/drawingml/2006/table">
            <a:tbl>
              <a:tblPr/>
              <a:tblGrid>
                <a:gridCol w="480525">
                  <a:extLst>
                    <a:ext uri="{9D8B030D-6E8A-4147-A177-3AD203B41FA5}">
                      <a16:colId xmlns:a16="http://schemas.microsoft.com/office/drawing/2014/main" val="554251951"/>
                    </a:ext>
                  </a:extLst>
                </a:gridCol>
                <a:gridCol w="423433">
                  <a:extLst>
                    <a:ext uri="{9D8B030D-6E8A-4147-A177-3AD203B41FA5}">
                      <a16:colId xmlns:a16="http://schemas.microsoft.com/office/drawing/2014/main" val="419007509"/>
                    </a:ext>
                  </a:extLst>
                </a:gridCol>
                <a:gridCol w="861139">
                  <a:extLst>
                    <a:ext uri="{9D8B030D-6E8A-4147-A177-3AD203B41FA5}">
                      <a16:colId xmlns:a16="http://schemas.microsoft.com/office/drawing/2014/main" val="2092558688"/>
                    </a:ext>
                  </a:extLst>
                </a:gridCol>
                <a:gridCol w="482804">
                  <a:extLst>
                    <a:ext uri="{9D8B030D-6E8A-4147-A177-3AD203B41FA5}">
                      <a16:colId xmlns:a16="http://schemas.microsoft.com/office/drawing/2014/main" val="3101851693"/>
                    </a:ext>
                  </a:extLst>
                </a:gridCol>
                <a:gridCol w="739918">
                  <a:extLst>
                    <a:ext uri="{9D8B030D-6E8A-4147-A177-3AD203B41FA5}">
                      <a16:colId xmlns:a16="http://schemas.microsoft.com/office/drawing/2014/main" val="266870202"/>
                    </a:ext>
                  </a:extLst>
                </a:gridCol>
                <a:gridCol w="1027658">
                  <a:extLst>
                    <a:ext uri="{9D8B030D-6E8A-4147-A177-3AD203B41FA5}">
                      <a16:colId xmlns:a16="http://schemas.microsoft.com/office/drawing/2014/main" val="1243587715"/>
                    </a:ext>
                  </a:extLst>
                </a:gridCol>
                <a:gridCol w="137973">
                  <a:extLst>
                    <a:ext uri="{9D8B030D-6E8A-4147-A177-3AD203B41FA5}">
                      <a16:colId xmlns:a16="http://schemas.microsoft.com/office/drawing/2014/main" val="3158233492"/>
                    </a:ext>
                  </a:extLst>
                </a:gridCol>
                <a:gridCol w="181981">
                  <a:extLst>
                    <a:ext uri="{9D8B030D-6E8A-4147-A177-3AD203B41FA5}">
                      <a16:colId xmlns:a16="http://schemas.microsoft.com/office/drawing/2014/main" val="2096126556"/>
                    </a:ext>
                  </a:extLst>
                </a:gridCol>
                <a:gridCol w="181981">
                  <a:extLst>
                    <a:ext uri="{9D8B030D-6E8A-4147-A177-3AD203B41FA5}">
                      <a16:colId xmlns:a16="http://schemas.microsoft.com/office/drawing/2014/main" val="4139525918"/>
                    </a:ext>
                  </a:extLst>
                </a:gridCol>
                <a:gridCol w="324712">
                  <a:extLst>
                    <a:ext uri="{9D8B030D-6E8A-4147-A177-3AD203B41FA5}">
                      <a16:colId xmlns:a16="http://schemas.microsoft.com/office/drawing/2014/main" val="2042408140"/>
                    </a:ext>
                  </a:extLst>
                </a:gridCol>
                <a:gridCol w="228368">
                  <a:extLst>
                    <a:ext uri="{9D8B030D-6E8A-4147-A177-3AD203B41FA5}">
                      <a16:colId xmlns:a16="http://schemas.microsoft.com/office/drawing/2014/main" val="3235748226"/>
                    </a:ext>
                  </a:extLst>
                </a:gridCol>
                <a:gridCol w="228368">
                  <a:extLst>
                    <a:ext uri="{9D8B030D-6E8A-4147-A177-3AD203B41FA5}">
                      <a16:colId xmlns:a16="http://schemas.microsoft.com/office/drawing/2014/main" val="901832963"/>
                    </a:ext>
                  </a:extLst>
                </a:gridCol>
                <a:gridCol w="228368">
                  <a:extLst>
                    <a:ext uri="{9D8B030D-6E8A-4147-A177-3AD203B41FA5}">
                      <a16:colId xmlns:a16="http://schemas.microsoft.com/office/drawing/2014/main" val="3455354593"/>
                    </a:ext>
                  </a:extLst>
                </a:gridCol>
                <a:gridCol w="228368">
                  <a:extLst>
                    <a:ext uri="{9D8B030D-6E8A-4147-A177-3AD203B41FA5}">
                      <a16:colId xmlns:a16="http://schemas.microsoft.com/office/drawing/2014/main" val="1507410555"/>
                    </a:ext>
                  </a:extLst>
                </a:gridCol>
                <a:gridCol w="228368">
                  <a:extLst>
                    <a:ext uri="{9D8B030D-6E8A-4147-A177-3AD203B41FA5}">
                      <a16:colId xmlns:a16="http://schemas.microsoft.com/office/drawing/2014/main" val="1839981908"/>
                    </a:ext>
                  </a:extLst>
                </a:gridCol>
                <a:gridCol w="181981">
                  <a:extLst>
                    <a:ext uri="{9D8B030D-6E8A-4147-A177-3AD203B41FA5}">
                      <a16:colId xmlns:a16="http://schemas.microsoft.com/office/drawing/2014/main" val="221866522"/>
                    </a:ext>
                  </a:extLst>
                </a:gridCol>
                <a:gridCol w="228368">
                  <a:extLst>
                    <a:ext uri="{9D8B030D-6E8A-4147-A177-3AD203B41FA5}">
                      <a16:colId xmlns:a16="http://schemas.microsoft.com/office/drawing/2014/main" val="3730973681"/>
                    </a:ext>
                  </a:extLst>
                </a:gridCol>
                <a:gridCol w="239074">
                  <a:extLst>
                    <a:ext uri="{9D8B030D-6E8A-4147-A177-3AD203B41FA5}">
                      <a16:colId xmlns:a16="http://schemas.microsoft.com/office/drawing/2014/main" val="3373965440"/>
                    </a:ext>
                  </a:extLst>
                </a:gridCol>
                <a:gridCol w="204580">
                  <a:extLst>
                    <a:ext uri="{9D8B030D-6E8A-4147-A177-3AD203B41FA5}">
                      <a16:colId xmlns:a16="http://schemas.microsoft.com/office/drawing/2014/main" val="4108806805"/>
                    </a:ext>
                  </a:extLst>
                </a:gridCol>
                <a:gridCol w="447222">
                  <a:extLst>
                    <a:ext uri="{9D8B030D-6E8A-4147-A177-3AD203B41FA5}">
                      <a16:colId xmlns:a16="http://schemas.microsoft.com/office/drawing/2014/main" val="1318946909"/>
                    </a:ext>
                  </a:extLst>
                </a:gridCol>
                <a:gridCol w="652991">
                  <a:extLst>
                    <a:ext uri="{9D8B030D-6E8A-4147-A177-3AD203B41FA5}">
                      <a16:colId xmlns:a16="http://schemas.microsoft.com/office/drawing/2014/main" val="3876755715"/>
                    </a:ext>
                  </a:extLst>
                </a:gridCol>
                <a:gridCol w="480525">
                  <a:extLst>
                    <a:ext uri="{9D8B030D-6E8A-4147-A177-3AD203B41FA5}">
                      <a16:colId xmlns:a16="http://schemas.microsoft.com/office/drawing/2014/main" val="2995301335"/>
                    </a:ext>
                  </a:extLst>
                </a:gridCol>
                <a:gridCol w="323522">
                  <a:extLst>
                    <a:ext uri="{9D8B030D-6E8A-4147-A177-3AD203B41FA5}">
                      <a16:colId xmlns:a16="http://schemas.microsoft.com/office/drawing/2014/main" val="3296211602"/>
                    </a:ext>
                  </a:extLst>
                </a:gridCol>
                <a:gridCol w="1027658">
                  <a:extLst>
                    <a:ext uri="{9D8B030D-6E8A-4147-A177-3AD203B41FA5}">
                      <a16:colId xmlns:a16="http://schemas.microsoft.com/office/drawing/2014/main" val="2279948430"/>
                    </a:ext>
                  </a:extLst>
                </a:gridCol>
                <a:gridCol w="1027658">
                  <a:extLst>
                    <a:ext uri="{9D8B030D-6E8A-4147-A177-3AD203B41FA5}">
                      <a16:colId xmlns:a16="http://schemas.microsoft.com/office/drawing/2014/main" val="4216237315"/>
                    </a:ext>
                  </a:extLst>
                </a:gridCol>
              </a:tblGrid>
              <a:tr h="9647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우선순위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입하일자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협력업체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품번</a:t>
                      </a:r>
                      <a:endParaRPr lang="ko-KR" alt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품명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규격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입하자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난이도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엄격도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납품수량</a:t>
                      </a:r>
                      <a:endParaRPr lang="ko-KR" alt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샘플수량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합격수량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불량수량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가용재고</a:t>
                      </a:r>
                      <a:endParaRPr lang="ko-KR" alt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검사자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긴급검사</a:t>
                      </a:r>
                      <a:endParaRPr lang="ko-KR" alt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ECO</a:t>
                      </a:r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4M</a:t>
                      </a:r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시정조치번호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난이도 이력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ERP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ERP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ERP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ERP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101151"/>
                  </a:ext>
                </a:extLst>
              </a:tr>
              <a:tr h="964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계획명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검사자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검사방법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REMARK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207820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2020-03-05 17:31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태경이엔지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D3900003109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DRW190805AA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PRCM08_BODY_IN(8*52)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석대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박재홍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까다로운검사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560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560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이지곤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QMS </a:t>
                      </a:r>
                      <a:r>
                        <a:rPr lang="ko-KR" altLang="en-US" sz="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검사기준서</a:t>
                      </a:r>
                      <a:r>
                        <a:rPr lang="ko-KR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최초 등록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C19_</a:t>
                      </a:r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이지곤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보통검사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872" marR="3872" marT="38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010912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0866" y="6142102"/>
            <a:ext cx="1208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EX) </a:t>
            </a:r>
            <a:r>
              <a:rPr lang="ko-KR" altLang="en-US" b="1" dirty="0" smtClean="0"/>
              <a:t>검사 성적서 기준 </a:t>
            </a:r>
            <a:r>
              <a:rPr lang="en-US" altLang="ko-KR" b="1" dirty="0" smtClean="0"/>
              <a:t>Array </a:t>
            </a:r>
            <a:r>
              <a:rPr lang="ko-KR" altLang="en-US" b="1" dirty="0" smtClean="0"/>
              <a:t>치수 </a:t>
            </a:r>
            <a:r>
              <a:rPr lang="en-US" altLang="ko-KR" b="1" dirty="0" smtClean="0"/>
              <a:t>/ PCB </a:t>
            </a:r>
            <a:r>
              <a:rPr lang="ko-KR" altLang="en-US" b="1" dirty="0" smtClean="0"/>
              <a:t>두께</a:t>
            </a:r>
            <a:r>
              <a:rPr lang="en-US" altLang="ko-KR" b="1" dirty="0" smtClean="0"/>
              <a:t>, PIN GAGE </a:t>
            </a:r>
            <a:r>
              <a:rPr lang="ko-KR" altLang="en-US" b="1" dirty="0" smtClean="0"/>
              <a:t>관리 등의 품질 지표 수립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1004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66" y="141229"/>
            <a:ext cx="9133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400" dirty="0" smtClean="0"/>
              <a:t> </a:t>
            </a:r>
            <a:r>
              <a:rPr lang="ko-KR" altLang="en-US" sz="2400" b="1" dirty="0" smtClean="0"/>
              <a:t>외부고객 관점에서의 솔루션 </a:t>
            </a:r>
            <a:r>
              <a:rPr lang="en-US" altLang="ko-KR" sz="2400" b="1" dirty="0" smtClean="0"/>
              <a:t>Level – MES </a:t>
            </a:r>
            <a:r>
              <a:rPr lang="en-US" altLang="ko-KR" sz="2400" b="1" dirty="0" smtClean="0">
                <a:solidFill>
                  <a:srgbClr val="0000CC"/>
                </a:solidFill>
              </a:rPr>
              <a:t>( </a:t>
            </a:r>
            <a:r>
              <a:rPr lang="ko-KR" altLang="en-US" sz="2400" b="1" dirty="0" smtClean="0">
                <a:solidFill>
                  <a:srgbClr val="0000CC"/>
                </a:solidFill>
              </a:rPr>
              <a:t>회사 명 </a:t>
            </a:r>
            <a:r>
              <a:rPr lang="en-US" altLang="ko-KR" sz="2400" b="1" dirty="0" smtClean="0">
                <a:solidFill>
                  <a:srgbClr val="0000CC"/>
                </a:solidFill>
              </a:rPr>
              <a:t>: </a:t>
            </a:r>
            <a:r>
              <a:rPr lang="en-US" altLang="ko-KR" sz="2400" b="1" dirty="0" err="1" smtClean="0">
                <a:solidFill>
                  <a:srgbClr val="0000CC"/>
                </a:solidFill>
              </a:rPr>
              <a:t>MiraXXX</a:t>
            </a:r>
            <a:r>
              <a:rPr lang="en-US" altLang="ko-KR" sz="2400" b="1" dirty="0" smtClean="0">
                <a:solidFill>
                  <a:srgbClr val="0000CC"/>
                </a:solidFill>
              </a:rPr>
              <a:t> )</a:t>
            </a:r>
            <a:endParaRPr lang="ko-KR" altLang="en-US" sz="2400" b="1" dirty="0">
              <a:solidFill>
                <a:srgbClr val="0000CC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34603" t="61538" r="21746" b="6227"/>
          <a:stretch/>
        </p:blipFill>
        <p:spPr>
          <a:xfrm>
            <a:off x="385354" y="1072399"/>
            <a:ext cx="11374845" cy="474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2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0866" y="128278"/>
            <a:ext cx="7711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1.2 </a:t>
            </a:r>
            <a:r>
              <a:rPr lang="ko-KR" altLang="en-US" sz="2000" b="1" dirty="0" smtClean="0"/>
              <a:t>생산 실적 데이터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68806" y="663419"/>
            <a:ext cx="11827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중요 자재에 시리얼 넘버 </a:t>
            </a:r>
            <a:r>
              <a:rPr lang="en-US" altLang="ko-KR" sz="1400" b="1" dirty="0" smtClean="0"/>
              <a:t>&amp; </a:t>
            </a:r>
            <a:r>
              <a:rPr lang="ko-KR" altLang="en-US" sz="1400" b="1" dirty="0" smtClean="0"/>
              <a:t>바코드로 기록되어 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생산 각 공정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, 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작업자 별 해당 바코드를 인식해 실적을 디지털화 </a:t>
            </a:r>
            <a:r>
              <a:rPr lang="ko-KR" altLang="en-US" sz="1400" b="1" dirty="0" smtClean="0"/>
              <a:t>하는 과정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8806" y="1038630"/>
            <a:ext cx="13370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0000FF"/>
                </a:solidFill>
              </a:rPr>
              <a:t>수집 시 기대효과</a:t>
            </a:r>
            <a:endParaRPr lang="en-US" altLang="ko-KR" sz="1600" b="1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/>
              <a:t>- </a:t>
            </a:r>
            <a:r>
              <a:rPr lang="ko-KR" altLang="en-US" sz="1200" b="1" dirty="0"/>
              <a:t>실시간 생산 실적 현황 관리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생산 라인 편성 효율 관리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제품 </a:t>
            </a:r>
            <a:r>
              <a:rPr lang="ko-KR" altLang="en-US" sz="1200" b="1" dirty="0" err="1"/>
              <a:t>추적성</a:t>
            </a:r>
            <a:r>
              <a:rPr lang="ko-KR" altLang="en-US" sz="1200" b="1" dirty="0"/>
              <a:t> 관리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기종교체</a:t>
            </a:r>
            <a:r>
              <a:rPr lang="ko-KR" altLang="en-US" sz="1200" b="1" dirty="0"/>
              <a:t> 업무 </a:t>
            </a:r>
            <a:r>
              <a:rPr lang="ko-KR" altLang="en-US" sz="1200" b="1" dirty="0" smtClean="0"/>
              <a:t>효율화</a:t>
            </a:r>
            <a:r>
              <a:rPr lang="en-US" altLang="ko-KR" sz="1200" b="1" dirty="0" smtClean="0"/>
              <a:t> </a:t>
            </a:r>
            <a:br>
              <a:rPr lang="en-US" altLang="ko-KR" sz="1200" b="1" dirty="0" smtClean="0"/>
            </a:br>
            <a:r>
              <a:rPr lang="en-US" altLang="ko-KR" sz="1200" b="1" dirty="0" smtClean="0"/>
              <a:t>- </a:t>
            </a:r>
            <a:r>
              <a:rPr lang="ko-KR" altLang="en-US" sz="1200" b="1" dirty="0" smtClean="0"/>
              <a:t>중요 자재의 경우 제조 일자 기준 </a:t>
            </a:r>
            <a:r>
              <a:rPr lang="en-US" altLang="ko-KR" sz="1200" b="1" dirty="0" smtClean="0"/>
              <a:t>AS </a:t>
            </a:r>
            <a:r>
              <a:rPr lang="ko-KR" altLang="en-US" sz="1200" b="1" dirty="0" smtClean="0"/>
              <a:t>처리 시 유효기간을 설정하는데 유용하게 활용</a:t>
            </a:r>
            <a:endParaRPr lang="ko-KR" altLang="en-US" sz="1200" b="1" dirty="0"/>
          </a:p>
        </p:txBody>
      </p:sp>
      <p:grpSp>
        <p:nvGrpSpPr>
          <p:cNvPr id="11" name="그룹 10"/>
          <p:cNvGrpSpPr/>
          <p:nvPr/>
        </p:nvGrpSpPr>
        <p:grpSpPr>
          <a:xfrm>
            <a:off x="968125" y="5353471"/>
            <a:ext cx="3924061" cy="1367019"/>
            <a:chOff x="2222175" y="3530335"/>
            <a:chExt cx="8090226" cy="2818379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2176" y="3594338"/>
              <a:ext cx="3632200" cy="1307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3178909" y="3759202"/>
              <a:ext cx="1710266" cy="6434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중괄호 14"/>
            <p:cNvSpPr/>
            <p:nvPr/>
          </p:nvSpPr>
          <p:spPr>
            <a:xfrm rot="5400000">
              <a:off x="3856243" y="3869284"/>
              <a:ext cx="364063" cy="363220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74848" y="5777626"/>
              <a:ext cx="982217" cy="571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4cm</a:t>
              </a:r>
              <a:endParaRPr lang="ko-KR" altLang="en-US" sz="1200" dirty="0"/>
            </a:p>
          </p:txBody>
        </p:sp>
        <p:sp>
          <p:nvSpPr>
            <p:cNvPr id="17" name="오른쪽 중괄호 16"/>
            <p:cNvSpPr/>
            <p:nvPr/>
          </p:nvSpPr>
          <p:spPr>
            <a:xfrm rot="5400000">
              <a:off x="3879514" y="4176184"/>
              <a:ext cx="330217" cy="1816099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88868" y="5183291"/>
              <a:ext cx="982217" cy="571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</a:t>
              </a:r>
              <a:r>
                <a:rPr lang="en-US" altLang="ko-KR" sz="1200" dirty="0" smtClean="0"/>
                <a:t>cm</a:t>
              </a:r>
              <a:endParaRPr lang="ko-KR" altLang="en-US" sz="1200" dirty="0"/>
            </a:p>
          </p:txBody>
        </p:sp>
        <p:sp>
          <p:nvSpPr>
            <p:cNvPr id="19" name="오른쪽 화살표 18"/>
            <p:cNvSpPr/>
            <p:nvPr/>
          </p:nvSpPr>
          <p:spPr>
            <a:xfrm>
              <a:off x="4889175" y="3810003"/>
              <a:ext cx="1819268" cy="49106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1467" y="3530335"/>
              <a:ext cx="1094317" cy="1101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7858119" y="4267744"/>
              <a:ext cx="1659726" cy="380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" b="1" dirty="0" smtClean="0"/>
                <a:t>A000120200213 </a:t>
              </a:r>
              <a:endParaRPr lang="ko-KR" altLang="en-US" sz="600" b="1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708443" y="3538802"/>
              <a:ext cx="3603958" cy="11011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819327" y="2294776"/>
            <a:ext cx="10861706" cy="1179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143924" y="2589556"/>
            <a:ext cx="8997617" cy="570275"/>
            <a:chOff x="1154787" y="1264529"/>
            <a:chExt cx="9959815" cy="570275"/>
          </a:xfrm>
        </p:grpSpPr>
        <p:sp>
          <p:nvSpPr>
            <p:cNvPr id="25" name="타원 24"/>
            <p:cNvSpPr/>
            <p:nvPr/>
          </p:nvSpPr>
          <p:spPr>
            <a:xfrm>
              <a:off x="1154787" y="1273075"/>
              <a:ext cx="643571" cy="555298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800" b="1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10)</a:t>
              </a:r>
              <a:endParaRPr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800" b="1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입고</a:t>
              </a:r>
              <a:endParaRPr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2491010" y="1264529"/>
              <a:ext cx="643571" cy="5552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800" b="1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20)</a:t>
              </a:r>
              <a:r>
                <a:rPr lang="ko-KR" altLang="en-US" sz="800" b="1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</a:t>
              </a:r>
              <a:endParaRPr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3829463" y="1279506"/>
              <a:ext cx="643571" cy="5552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800" b="1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30)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800" b="1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조립</a:t>
              </a:r>
              <a:endParaRPr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6487052" y="1279506"/>
              <a:ext cx="643571" cy="55529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800" b="1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50)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800" b="1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검사</a:t>
              </a:r>
              <a:endParaRPr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7815184" y="1279506"/>
              <a:ext cx="643571" cy="5552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800" b="1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60)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800" b="1" spc="-26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에이징</a:t>
              </a:r>
              <a:endParaRPr lang="ko-KR" altLang="en-US" sz="800" b="1" spc="-26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>
              <a:off x="1798358" y="1546789"/>
              <a:ext cx="69220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/>
            <p:cNvSpPr/>
            <p:nvPr/>
          </p:nvSpPr>
          <p:spPr>
            <a:xfrm>
              <a:off x="9151868" y="1279506"/>
              <a:ext cx="643571" cy="55529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800" b="1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70)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800" b="1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포장</a:t>
              </a:r>
              <a:endParaRPr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5159215" y="1276290"/>
              <a:ext cx="643571" cy="5552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800" b="1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40)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800" b="1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납땜</a:t>
              </a:r>
              <a:endParaRPr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10471031" y="1279506"/>
              <a:ext cx="643571" cy="5552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800" b="1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80)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800" b="1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출하</a:t>
              </a:r>
              <a:endParaRPr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>
              <a:off x="3132037" y="1550724"/>
              <a:ext cx="69220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4472304" y="1549298"/>
              <a:ext cx="69220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5805949" y="1546100"/>
              <a:ext cx="69220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7139628" y="1550035"/>
              <a:ext cx="69220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8471349" y="1548609"/>
              <a:ext cx="69220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9805537" y="1548609"/>
              <a:ext cx="69220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0" name="표 39"/>
          <p:cNvGraphicFramePr>
            <a:graphicFrameLocks noGrp="1"/>
          </p:cNvGraphicFramePr>
          <p:nvPr>
            <p:extLst/>
          </p:nvPr>
        </p:nvGraphicFramePr>
        <p:xfrm>
          <a:off x="1143924" y="4132161"/>
          <a:ext cx="7438363" cy="6480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688">
                  <a:extLst>
                    <a:ext uri="{9D8B030D-6E8A-4147-A177-3AD203B41FA5}">
                      <a16:colId xmlns:a16="http://schemas.microsoft.com/office/drawing/2014/main" val="2334393338"/>
                    </a:ext>
                  </a:extLst>
                </a:gridCol>
                <a:gridCol w="628893">
                  <a:extLst>
                    <a:ext uri="{9D8B030D-6E8A-4147-A177-3AD203B41FA5}">
                      <a16:colId xmlns:a16="http://schemas.microsoft.com/office/drawing/2014/main" val="2483339123"/>
                    </a:ext>
                  </a:extLst>
                </a:gridCol>
                <a:gridCol w="857533">
                  <a:extLst>
                    <a:ext uri="{9D8B030D-6E8A-4147-A177-3AD203B41FA5}">
                      <a16:colId xmlns:a16="http://schemas.microsoft.com/office/drawing/2014/main" val="1491712404"/>
                    </a:ext>
                  </a:extLst>
                </a:gridCol>
                <a:gridCol w="816792">
                  <a:extLst>
                    <a:ext uri="{9D8B030D-6E8A-4147-A177-3AD203B41FA5}">
                      <a16:colId xmlns:a16="http://schemas.microsoft.com/office/drawing/2014/main" val="1632302404"/>
                    </a:ext>
                  </a:extLst>
                </a:gridCol>
                <a:gridCol w="1029097">
                  <a:extLst>
                    <a:ext uri="{9D8B030D-6E8A-4147-A177-3AD203B41FA5}">
                      <a16:colId xmlns:a16="http://schemas.microsoft.com/office/drawing/2014/main" val="3827476617"/>
                    </a:ext>
                  </a:extLst>
                </a:gridCol>
                <a:gridCol w="1029097">
                  <a:extLst>
                    <a:ext uri="{9D8B030D-6E8A-4147-A177-3AD203B41FA5}">
                      <a16:colId xmlns:a16="http://schemas.microsoft.com/office/drawing/2014/main" val="2905431"/>
                    </a:ext>
                  </a:extLst>
                </a:gridCol>
                <a:gridCol w="1029097">
                  <a:extLst>
                    <a:ext uri="{9D8B030D-6E8A-4147-A177-3AD203B41FA5}">
                      <a16:colId xmlns:a16="http://schemas.microsoft.com/office/drawing/2014/main" val="2608837644"/>
                    </a:ext>
                  </a:extLst>
                </a:gridCol>
                <a:gridCol w="844583">
                  <a:extLst>
                    <a:ext uri="{9D8B030D-6E8A-4147-A177-3AD203B41FA5}">
                      <a16:colId xmlns:a16="http://schemas.microsoft.com/office/drawing/2014/main" val="1779891932"/>
                    </a:ext>
                  </a:extLst>
                </a:gridCol>
                <a:gridCol w="844583">
                  <a:extLst>
                    <a:ext uri="{9D8B030D-6E8A-4147-A177-3AD203B41FA5}">
                      <a16:colId xmlns:a16="http://schemas.microsoft.com/office/drawing/2014/main" val="1659587581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작업지시수량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작업완료수량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시작시간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종료시간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003545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A0001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20200213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A1000001251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20200212-0022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09:00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10:00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80013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...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vert="eaVert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...</a:t>
                      </a:r>
                      <a:endParaRPr kumimoji="0" lang="ko-KR" altLang="en-US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vert="eaVert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...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vert="eaVert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...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vert="eaVert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...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vert="eaVert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vert="eaVert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vert="eaVert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...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vert="eaVert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...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vert="eaVert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673825"/>
                  </a:ext>
                </a:extLst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/>
          </p:nvPr>
        </p:nvGraphicFramePr>
        <p:xfrm>
          <a:off x="10466137" y="2572748"/>
          <a:ext cx="1019734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8800">
                  <a:extLst>
                    <a:ext uri="{9D8B030D-6E8A-4147-A177-3AD203B41FA5}">
                      <a16:colId xmlns:a16="http://schemas.microsoft.com/office/drawing/2014/main" val="3655008526"/>
                    </a:ext>
                  </a:extLst>
                </a:gridCol>
                <a:gridCol w="640934">
                  <a:extLst>
                    <a:ext uri="{9D8B030D-6E8A-4147-A177-3AD203B41FA5}">
                      <a16:colId xmlns:a16="http://schemas.microsoft.com/office/drawing/2014/main" val="20970768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497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501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318809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819327" y="3832353"/>
            <a:ext cx="10861706" cy="1179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904786" y="2148742"/>
            <a:ext cx="1242517" cy="2307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공정 현황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904786" y="3716985"/>
            <a:ext cx="2353471" cy="2307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해당 공정 내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Lot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진행 현황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/>
          </p:nvPr>
        </p:nvGraphicFramePr>
        <p:xfrm>
          <a:off x="10466137" y="4003839"/>
          <a:ext cx="1019734" cy="85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8800">
                  <a:extLst>
                    <a:ext uri="{9D8B030D-6E8A-4147-A177-3AD203B41FA5}">
                      <a16:colId xmlns:a16="http://schemas.microsoft.com/office/drawing/2014/main" val="3655008526"/>
                    </a:ext>
                  </a:extLst>
                </a:gridCol>
                <a:gridCol w="640934">
                  <a:extLst>
                    <a:ext uri="{9D8B030D-6E8A-4147-A177-3AD203B41FA5}">
                      <a16:colId xmlns:a16="http://schemas.microsoft.com/office/drawing/2014/main" val="20970768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497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501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318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75933"/>
                  </a:ext>
                </a:extLst>
              </a:tr>
            </a:tbl>
          </a:graphicData>
        </a:graphic>
      </p:graphicFrame>
      <p:sp>
        <p:nvSpPr>
          <p:cNvPr id="49" name="오른쪽으로 구부러진 화살표 48"/>
          <p:cNvSpPr/>
          <p:nvPr/>
        </p:nvSpPr>
        <p:spPr>
          <a:xfrm>
            <a:off x="333602" y="2773340"/>
            <a:ext cx="376022" cy="1572427"/>
          </a:xfrm>
          <a:prstGeom prst="curved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-44559" y="3140876"/>
            <a:ext cx="369332" cy="746358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algn="ctr"/>
            <a:r>
              <a:rPr lang="ko-KR" altLang="en-US" sz="1200" b="1" dirty="0" smtClean="0"/>
              <a:t>하위레벨</a:t>
            </a:r>
            <a:endParaRPr lang="ko-KR" altLang="en-US" sz="1200" b="1" dirty="0"/>
          </a:p>
        </p:txBody>
      </p:sp>
      <p:sp>
        <p:nvSpPr>
          <p:cNvPr id="56" name="직사각형 55"/>
          <p:cNvSpPr/>
          <p:nvPr/>
        </p:nvSpPr>
        <p:spPr>
          <a:xfrm>
            <a:off x="6863314" y="4103807"/>
            <a:ext cx="1744612" cy="676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8874029" y="4095336"/>
            <a:ext cx="13260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00CC"/>
                </a:solidFill>
              </a:rPr>
              <a:t>Routing </a:t>
            </a:r>
            <a:r>
              <a:rPr lang="ko-KR" altLang="en-US" sz="1200" b="1" dirty="0" smtClean="0">
                <a:solidFill>
                  <a:srgbClr val="0000CC"/>
                </a:solidFill>
              </a:rPr>
              <a:t>관리</a:t>
            </a:r>
            <a:endParaRPr lang="en-US" altLang="ko-KR" sz="1200" b="1" dirty="0" smtClean="0">
              <a:solidFill>
                <a:srgbClr val="0000C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00CC"/>
                </a:solidFill>
              </a:rPr>
              <a:t>(</a:t>
            </a:r>
            <a:r>
              <a:rPr lang="ko-KR" altLang="en-US" sz="1200" b="1" dirty="0" smtClean="0">
                <a:solidFill>
                  <a:srgbClr val="0000CC"/>
                </a:solidFill>
              </a:rPr>
              <a:t>계획 대비 실적</a:t>
            </a:r>
            <a:r>
              <a:rPr lang="en-US" altLang="ko-KR" sz="1200" b="1" dirty="0" smtClean="0">
                <a:solidFill>
                  <a:srgbClr val="0000CC"/>
                </a:solidFill>
              </a:rPr>
              <a:t>)</a:t>
            </a:r>
            <a:endParaRPr lang="ko-KR" altLang="en-US" sz="1200" b="1" dirty="0">
              <a:solidFill>
                <a:srgbClr val="0000CC"/>
              </a:solidFill>
            </a:endParaRPr>
          </a:p>
        </p:txBody>
      </p:sp>
      <p:sp>
        <p:nvSpPr>
          <p:cNvPr id="58" name="줄무늬가 있는 오른쪽 화살표 57"/>
          <p:cNvSpPr/>
          <p:nvPr/>
        </p:nvSpPr>
        <p:spPr>
          <a:xfrm>
            <a:off x="8681775" y="4283990"/>
            <a:ext cx="224598" cy="273696"/>
          </a:xfrm>
          <a:prstGeom prst="strip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5535013" y="5200327"/>
            <a:ext cx="50626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200" b="1" dirty="0" smtClean="0"/>
              <a:t>Data Matrix </a:t>
            </a:r>
            <a:r>
              <a:rPr lang="ko-KR" altLang="en-US" sz="1200" b="1" dirty="0" smtClean="0"/>
              <a:t>형식 </a:t>
            </a:r>
            <a:r>
              <a:rPr lang="en-US" altLang="ko-KR" sz="1200" b="1" dirty="0" smtClean="0"/>
              <a:t>– Lot No.</a:t>
            </a:r>
            <a:br>
              <a:rPr lang="en-US" altLang="ko-KR" sz="1200" b="1" dirty="0" smtClean="0"/>
            </a:br>
            <a:r>
              <a:rPr lang="en-US" altLang="ko-KR" sz="1200" b="1" dirty="0" smtClean="0">
                <a:solidFill>
                  <a:srgbClr val="0000FF"/>
                </a:solidFill>
              </a:rPr>
              <a:t>: A0001 + 20200213 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형식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, 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문자 숫자 혼합 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13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자리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/>
            </a:r>
            <a:br>
              <a:rPr lang="en-US" altLang="ko-KR" sz="1200" b="1" dirty="0" smtClean="0">
                <a:solidFill>
                  <a:srgbClr val="0000FF"/>
                </a:solidFill>
              </a:rPr>
            </a:br>
            <a:r>
              <a:rPr lang="en-US" altLang="ko-KR" sz="1200" dirty="0" smtClean="0"/>
              <a:t>Data Matrix(ECC200)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200" b="1" dirty="0" smtClean="0"/>
              <a:t>위치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: </a:t>
            </a:r>
            <a:r>
              <a:rPr lang="ko-KR" altLang="en-US" sz="1200" dirty="0" smtClean="0"/>
              <a:t>반제품 윗면 흰색 </a:t>
            </a:r>
            <a:r>
              <a:rPr lang="ko-KR" altLang="en-US" sz="1200" dirty="0" err="1" smtClean="0"/>
              <a:t>부분중</a:t>
            </a:r>
            <a:r>
              <a:rPr lang="ko-KR" altLang="en-US" sz="1200" dirty="0" smtClean="0"/>
              <a:t> 중앙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2cm</a:t>
            </a:r>
            <a:r>
              <a:rPr lang="ko-KR" altLang="en-US" sz="1200" dirty="0" smtClean="0"/>
              <a:t>영역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좌측에서 </a:t>
            </a:r>
            <a:r>
              <a:rPr lang="en-US" altLang="ko-KR" sz="1200" dirty="0" smtClean="0"/>
              <a:t>1cm</a:t>
            </a:r>
            <a:r>
              <a:rPr lang="ko-KR" altLang="en-US" sz="1200" dirty="0" smtClean="0"/>
              <a:t>부터 시작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7174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90499" y="528388"/>
            <a:ext cx="11761716" cy="13388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>
                <a:solidFill>
                  <a:srgbClr val="FF3300"/>
                </a:solidFill>
              </a:rPr>
              <a:t>Autonics</a:t>
            </a:r>
            <a:r>
              <a:rPr lang="en-US" altLang="ko-KR" b="1" dirty="0" smtClean="0">
                <a:solidFill>
                  <a:srgbClr val="FF3300"/>
                </a:solidFill>
              </a:rPr>
              <a:t> </a:t>
            </a:r>
            <a:r>
              <a:rPr lang="ko-KR" altLang="en-US" b="1" dirty="0" smtClean="0">
                <a:solidFill>
                  <a:srgbClr val="FF3300"/>
                </a:solidFill>
              </a:rPr>
              <a:t>당면 과제</a:t>
            </a:r>
            <a:r>
              <a:rPr lang="en-US" altLang="ko-KR" b="1" dirty="0" smtClean="0">
                <a:solidFill>
                  <a:srgbClr val="FF3300"/>
                </a:solidFill>
              </a:rPr>
              <a:t/>
            </a:r>
            <a:br>
              <a:rPr lang="en-US" altLang="ko-KR" b="1" dirty="0" smtClean="0">
                <a:solidFill>
                  <a:srgbClr val="FF3300"/>
                </a:solidFill>
              </a:rPr>
            </a:br>
            <a:r>
              <a:rPr lang="en-US" altLang="ko-KR" b="1" dirty="0"/>
              <a:t>: </a:t>
            </a:r>
            <a:r>
              <a:rPr lang="ko-KR" altLang="en-US" b="1" dirty="0" smtClean="0"/>
              <a:t>공정 별 </a:t>
            </a:r>
            <a:r>
              <a:rPr lang="ko-KR" altLang="en-US" b="1" dirty="0" err="1" smtClean="0">
                <a:solidFill>
                  <a:srgbClr val="0000FF"/>
                </a:solidFill>
              </a:rPr>
              <a:t>생산시작</a:t>
            </a:r>
            <a:r>
              <a:rPr lang="en-US" altLang="ko-KR" b="1" dirty="0">
                <a:solidFill>
                  <a:srgbClr val="0000FF"/>
                </a:solidFill>
              </a:rPr>
              <a:t> </a:t>
            </a:r>
            <a:r>
              <a:rPr lang="en-US" altLang="ko-KR" b="1" dirty="0" smtClean="0">
                <a:solidFill>
                  <a:srgbClr val="0000FF"/>
                </a:solidFill>
              </a:rPr>
              <a:t>&amp; </a:t>
            </a:r>
            <a:r>
              <a:rPr lang="ko-KR" altLang="en-US" b="1" dirty="0" err="1" smtClean="0">
                <a:solidFill>
                  <a:srgbClr val="0000FF"/>
                </a:solidFill>
              </a:rPr>
              <a:t>완료일의</a:t>
            </a:r>
            <a:r>
              <a:rPr lang="ko-KR" altLang="en-US" b="1" dirty="0" smtClean="0">
                <a:solidFill>
                  <a:srgbClr val="0000FF"/>
                </a:solidFill>
              </a:rPr>
              <a:t> 부정확</a:t>
            </a:r>
            <a:r>
              <a:rPr lang="en-US" altLang="ko-KR" b="1" dirty="0" smtClean="0">
                <a:solidFill>
                  <a:srgbClr val="0000FF"/>
                </a:solidFill>
              </a:rPr>
              <a:t>(</a:t>
            </a:r>
            <a:r>
              <a:rPr lang="ko-KR" altLang="en-US" b="1" dirty="0" smtClean="0">
                <a:solidFill>
                  <a:srgbClr val="0000FF"/>
                </a:solidFill>
              </a:rPr>
              <a:t>실시간성 부족</a:t>
            </a:r>
            <a:r>
              <a:rPr lang="en-US" altLang="ko-KR" b="1" dirty="0" smtClean="0">
                <a:solidFill>
                  <a:srgbClr val="0000FF"/>
                </a:solidFill>
              </a:rPr>
              <a:t>)</a:t>
            </a:r>
            <a:r>
              <a:rPr lang="ko-KR" altLang="en-US" b="1" dirty="0" smtClean="0">
                <a:solidFill>
                  <a:srgbClr val="0000FF"/>
                </a:solidFill>
              </a:rPr>
              <a:t> </a:t>
            </a:r>
            <a:r>
              <a:rPr lang="en-US" altLang="ko-KR" b="1" dirty="0" smtClean="0">
                <a:solidFill>
                  <a:srgbClr val="0000FF"/>
                </a:solidFill>
              </a:rPr>
              <a:t>, </a:t>
            </a:r>
            <a:r>
              <a:rPr lang="ko-KR" altLang="en-US" b="1" dirty="0" err="1" smtClean="0">
                <a:solidFill>
                  <a:srgbClr val="0000FF"/>
                </a:solidFill>
              </a:rPr>
              <a:t>합격수량</a:t>
            </a:r>
            <a:r>
              <a:rPr lang="ko-KR" altLang="en-US" b="1" dirty="0" smtClean="0">
                <a:solidFill>
                  <a:srgbClr val="0000FF"/>
                </a:solidFill>
              </a:rPr>
              <a:t> 및 폐기 관련</a:t>
            </a:r>
            <a:r>
              <a:rPr lang="en-US" altLang="ko-KR" b="1" dirty="0" smtClean="0">
                <a:solidFill>
                  <a:srgbClr val="0000FF"/>
                </a:solidFill>
              </a:rPr>
              <a:t>(</a:t>
            </a:r>
            <a:r>
              <a:rPr lang="ko-KR" altLang="en-US" b="1" dirty="0" smtClean="0">
                <a:solidFill>
                  <a:srgbClr val="0000FF"/>
                </a:solidFill>
              </a:rPr>
              <a:t>원인</a:t>
            </a:r>
            <a:r>
              <a:rPr lang="en-US" altLang="ko-KR" b="1" dirty="0" smtClean="0">
                <a:solidFill>
                  <a:srgbClr val="0000FF"/>
                </a:solidFill>
              </a:rPr>
              <a:t>)</a:t>
            </a:r>
            <a:r>
              <a:rPr lang="ko-KR" altLang="en-US" b="1" dirty="0" smtClean="0">
                <a:solidFill>
                  <a:srgbClr val="0000FF"/>
                </a:solidFill>
              </a:rPr>
              <a:t> 데이터 미흡</a:t>
            </a:r>
            <a:r>
              <a:rPr lang="en-US" altLang="ko-KR" b="1" dirty="0" smtClean="0">
                <a:solidFill>
                  <a:srgbClr val="0000FF"/>
                </a:solidFill>
              </a:rPr>
              <a:t/>
            </a:r>
            <a:br>
              <a:rPr lang="en-US" altLang="ko-KR" b="1" dirty="0" smtClean="0">
                <a:solidFill>
                  <a:srgbClr val="0000FF"/>
                </a:solidFill>
              </a:rPr>
            </a:br>
            <a:r>
              <a:rPr lang="ko-KR" altLang="en-US" b="1" dirty="0" smtClean="0"/>
              <a:t>→ 공정 별 생산 시작 부터 </a:t>
            </a:r>
            <a:r>
              <a:rPr lang="ko-KR" altLang="en-US" b="1" dirty="0" err="1" smtClean="0"/>
              <a:t>생산완료의</a:t>
            </a:r>
            <a:r>
              <a:rPr lang="ko-KR" altLang="en-US" b="1" dirty="0" smtClean="0"/>
              <a:t> </a:t>
            </a:r>
            <a:r>
              <a:rPr lang="en-US" altLang="ko-KR" b="1" dirty="0" smtClean="0">
                <a:solidFill>
                  <a:srgbClr val="FF0101"/>
                </a:solidFill>
              </a:rPr>
              <a:t>'</a:t>
            </a:r>
            <a:r>
              <a:rPr lang="ko-KR" altLang="en-US" b="1" dirty="0" smtClean="0">
                <a:solidFill>
                  <a:srgbClr val="FF0101"/>
                </a:solidFill>
              </a:rPr>
              <a:t>정확한 시간 측정</a:t>
            </a:r>
            <a:r>
              <a:rPr lang="en-US" altLang="ko-KR" b="1" dirty="0" smtClean="0">
                <a:solidFill>
                  <a:srgbClr val="FF0101"/>
                </a:solidFill>
              </a:rPr>
              <a:t>'</a:t>
            </a:r>
            <a:r>
              <a:rPr lang="ko-KR" altLang="en-US" b="1" dirty="0" smtClean="0"/>
              <a:t>을 통한 공정 별 효율 관리 필요</a:t>
            </a:r>
            <a:endParaRPr lang="en-US" altLang="ko-KR" b="1" dirty="0" smtClean="0">
              <a:solidFill>
                <a:srgbClr val="FF010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0866" y="128278"/>
            <a:ext cx="7711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1.2 </a:t>
            </a:r>
            <a:r>
              <a:rPr lang="ko-KR" altLang="en-US" sz="2000" b="1" dirty="0"/>
              <a:t>생산 실적 데이터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36685" y="3037743"/>
            <a:ext cx="6315808" cy="3563815"/>
            <a:chOff x="254697" y="2081612"/>
            <a:chExt cx="8007518" cy="465301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l="113" t="8213" r="46642" b="36828"/>
            <a:stretch/>
          </p:blipFill>
          <p:spPr>
            <a:xfrm>
              <a:off x="254697" y="2081612"/>
              <a:ext cx="8007518" cy="4653017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371475" y="5768257"/>
              <a:ext cx="7105649" cy="385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436684" y="1813678"/>
          <a:ext cx="11515530" cy="1139073"/>
        </p:xfrm>
        <a:graphic>
          <a:graphicData uri="http://schemas.openxmlformats.org/drawingml/2006/table">
            <a:tbl>
              <a:tblPr/>
              <a:tblGrid>
                <a:gridCol w="1120974">
                  <a:extLst>
                    <a:ext uri="{9D8B030D-6E8A-4147-A177-3AD203B41FA5}">
                      <a16:colId xmlns:a16="http://schemas.microsoft.com/office/drawing/2014/main" val="3717448128"/>
                    </a:ext>
                  </a:extLst>
                </a:gridCol>
                <a:gridCol w="5197278">
                  <a:extLst>
                    <a:ext uri="{9D8B030D-6E8A-4147-A177-3AD203B41FA5}">
                      <a16:colId xmlns:a16="http://schemas.microsoft.com/office/drawing/2014/main" val="1393686410"/>
                    </a:ext>
                  </a:extLst>
                </a:gridCol>
                <a:gridCol w="5197278">
                  <a:extLst>
                    <a:ext uri="{9D8B030D-6E8A-4147-A177-3AD203B41FA5}">
                      <a16:colId xmlns:a16="http://schemas.microsoft.com/office/drawing/2014/main" val="176937961"/>
                    </a:ext>
                  </a:extLst>
                </a:gridCol>
              </a:tblGrid>
              <a:tr h="3532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en-US" altLang="ko-KR" sz="105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5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As-</a:t>
                      </a:r>
                      <a:r>
                        <a:rPr lang="en-US" altLang="ko-KR" sz="105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</a:t>
                      </a:r>
                      <a:endParaRPr lang="en-US" altLang="ko-KR" sz="105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To-Be</a:t>
                      </a:r>
                      <a:endParaRPr lang="en-US" altLang="ko-KR" sz="105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910974"/>
                  </a:ext>
                </a:extLst>
              </a:tr>
              <a:tr h="3928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 방식</a:t>
                      </a:r>
                      <a:endParaRPr lang="en-US" altLang="ko-KR" sz="105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수기</a:t>
                      </a:r>
                      <a:r>
                        <a:rPr lang="ko-KR" altLang="en-US" sz="105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</a:t>
                      </a:r>
                      <a:r>
                        <a:rPr lang="en-US" altLang="ko-KR" sz="105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Tablet </a:t>
                      </a:r>
                      <a:r>
                        <a:rPr lang="ko-KR" altLang="en-US" sz="105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기입을 통한 완료</a:t>
                      </a:r>
                      <a:endParaRPr lang="en-US" altLang="ko-KR" sz="105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바코드 및 </a:t>
                      </a:r>
                      <a:r>
                        <a:rPr lang="en-US" altLang="ko-KR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QR Scanner </a:t>
                      </a:r>
                      <a:r>
                        <a:rPr lang="ko-KR" alt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통한 종료 시점 명확화</a:t>
                      </a:r>
                      <a:r>
                        <a:rPr lang="en-US" altLang="ko-KR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카메라 또는 바코드 리더기 등을 활용 하는 방법 권고</a:t>
                      </a:r>
                      <a:endParaRPr lang="en-US" altLang="ko-KR" sz="105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97717"/>
                  </a:ext>
                </a:extLst>
              </a:tr>
              <a:tr h="39289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수집</a:t>
                      </a:r>
                      <a:r>
                        <a:rPr lang="en-US" altLang="ko-KR" sz="105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5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방식</a:t>
                      </a:r>
                      <a:endParaRPr lang="en-US" altLang="ko-KR" sz="105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관련 데이터 미 수집</a:t>
                      </a:r>
                      <a:endParaRPr lang="en-US" altLang="ko-KR" sz="105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관련 데이터 기입 및 데이터 창출 </a:t>
                      </a:r>
                      <a:r>
                        <a:rPr lang="en-US" altLang="ko-KR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with</a:t>
                      </a:r>
                      <a:r>
                        <a:rPr lang="en-US" altLang="ko-KR" sz="105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195022"/>
                  </a:ext>
                </a:extLst>
              </a:tr>
            </a:tbl>
          </a:graphicData>
        </a:graphic>
      </p:graphicFrame>
      <p:graphicFrame>
        <p:nvGraphicFramePr>
          <p:cNvPr id="2" name="다이어그램 1"/>
          <p:cNvGraphicFramePr/>
          <p:nvPr>
            <p:extLst/>
          </p:nvPr>
        </p:nvGraphicFramePr>
        <p:xfrm>
          <a:off x="6844600" y="3377548"/>
          <a:ext cx="4836015" cy="3224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505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66" y="98099"/>
            <a:ext cx="841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전사 시스템 방향</a:t>
            </a:r>
            <a:endParaRPr lang="ko-KR" altLang="en-US" b="1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75866" y="1694115"/>
            <a:ext cx="9818645" cy="4747553"/>
            <a:chOff x="446109" y="1762637"/>
            <a:chExt cx="9818645" cy="4747553"/>
          </a:xfrm>
        </p:grpSpPr>
        <p:grpSp>
          <p:nvGrpSpPr>
            <p:cNvPr id="10" name="그룹 9"/>
            <p:cNvGrpSpPr/>
            <p:nvPr/>
          </p:nvGrpSpPr>
          <p:grpSpPr>
            <a:xfrm>
              <a:off x="1723666" y="1762637"/>
              <a:ext cx="8363850" cy="4747553"/>
              <a:chOff x="2550104" y="764768"/>
              <a:chExt cx="9299896" cy="5019701"/>
            </a:xfrm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0104" y="764768"/>
                <a:ext cx="9299896" cy="5019701"/>
              </a:xfrm>
              <a:prstGeom prst="rect">
                <a:avLst/>
              </a:prstGeom>
            </p:spPr>
          </p:pic>
          <p:grpSp>
            <p:nvGrpSpPr>
              <p:cNvPr id="4" name="그룹 3"/>
              <p:cNvGrpSpPr/>
              <p:nvPr/>
            </p:nvGrpSpPr>
            <p:grpSpPr>
              <a:xfrm>
                <a:off x="2832971" y="5421465"/>
                <a:ext cx="8848589" cy="304655"/>
                <a:chOff x="923026" y="6123217"/>
                <a:chExt cx="10317193" cy="355219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923026" y="6191250"/>
                  <a:ext cx="10317193" cy="28718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991606" y="6123217"/>
                  <a:ext cx="905773" cy="28718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3651660" y="5490781"/>
                <a:ext cx="982643" cy="1997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dirty="0" smtClean="0"/>
                  <a:t>수입검사</a:t>
                </a:r>
                <a:endParaRPr lang="ko-KR" altLang="en-US" sz="8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618368" y="5490781"/>
                <a:ext cx="982643" cy="2154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dirty="0" smtClean="0"/>
                  <a:t>원자재 입고</a:t>
                </a:r>
                <a:endParaRPr lang="ko-KR" altLang="en-US" sz="8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683949" y="5490781"/>
                <a:ext cx="2785976" cy="2154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 smtClean="0"/>
                  <a:t>SMT / IMT </a:t>
                </a:r>
                <a:r>
                  <a:rPr lang="ko-KR" altLang="en-US" sz="800" dirty="0" smtClean="0"/>
                  <a:t>반제품 생산</a:t>
                </a:r>
                <a:endParaRPr lang="ko-KR" altLang="en-US" sz="800" dirty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7519573" y="5490781"/>
                <a:ext cx="2158292" cy="2154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dirty="0" smtClean="0"/>
                  <a:t>완제품 조립 및 포장 진행</a:t>
                </a:r>
                <a:endParaRPr lang="ko-KR" altLang="en-US" sz="800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9723429" y="5490781"/>
                <a:ext cx="1990808" cy="2154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dirty="0" err="1" smtClean="0"/>
                  <a:t>출하검사</a:t>
                </a:r>
                <a:r>
                  <a:rPr lang="ko-KR" altLang="en-US" sz="800" dirty="0" smtClean="0"/>
                  <a:t> 샘플링 및 </a:t>
                </a:r>
                <a:r>
                  <a:rPr lang="ko-KR" altLang="en-US" sz="800" dirty="0" err="1" smtClean="0"/>
                  <a:t>출하진행</a:t>
                </a:r>
                <a:endParaRPr lang="ko-KR" altLang="en-US" sz="800" dirty="0"/>
              </a:p>
            </p:txBody>
          </p:sp>
        </p:grpSp>
        <p:sp>
          <p:nvSpPr>
            <p:cNvPr id="66" name="직사각형 65"/>
            <p:cNvSpPr/>
            <p:nvPr/>
          </p:nvSpPr>
          <p:spPr bwMode="auto">
            <a:xfrm>
              <a:off x="9666081" y="4770906"/>
              <a:ext cx="598673" cy="284984"/>
            </a:xfrm>
            <a:prstGeom prst="rect">
              <a:avLst/>
            </a:prstGeom>
            <a:noFill/>
            <a:ln w="9525" cap="flat" cmpd="sng" algn="ctr">
              <a:solidFill>
                <a:srgbClr val="6666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1000" b="1" kern="0" dirty="0" smtClean="0">
                  <a:latin typeface="맑은 고딕" pitchFamily="50" charset="-127"/>
                  <a:ea typeface="맑은 고딕" pitchFamily="50" charset="-127"/>
                  <a:cs typeface="Arial Unicode MS" pitchFamily="50" charset="-127"/>
                </a:rPr>
                <a:t>DAS</a:t>
              </a:r>
              <a:endParaRPr lang="ko-KR" altLang="en-US" sz="1000" b="1" kern="0" dirty="0">
                <a:latin typeface="맑은 고딕" pitchFamily="50" charset="-127"/>
                <a:ea typeface="맑은 고딕" pitchFamily="50" charset="-127"/>
                <a:cs typeface="Arial Unicode MS" pitchFamily="50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446109" y="3230126"/>
              <a:ext cx="1338950" cy="776102"/>
              <a:chOff x="2025418" y="2016084"/>
              <a:chExt cx="1338950" cy="776102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2025418" y="2530576"/>
                <a:ext cx="1338950" cy="2616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 smtClean="0"/>
                  <a:t>QMS</a:t>
                </a:r>
                <a:endParaRPr lang="ko-KR" altLang="en-US" sz="1100" b="1" dirty="0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025418" y="2016084"/>
                <a:ext cx="1338950" cy="4308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 smtClean="0"/>
                  <a:t>Synchro Space</a:t>
                </a:r>
                <a:br>
                  <a:rPr lang="en-US" altLang="ko-KR" sz="1100" b="1" dirty="0" smtClean="0"/>
                </a:br>
                <a:r>
                  <a:rPr lang="en-US" altLang="ko-KR" sz="1100" b="1" dirty="0" smtClean="0"/>
                  <a:t>(</a:t>
                </a:r>
                <a:r>
                  <a:rPr lang="ko-KR" altLang="en-US" sz="1100" b="1" dirty="0" err="1" smtClean="0"/>
                  <a:t>부품정보</a:t>
                </a:r>
                <a:r>
                  <a:rPr lang="ko-KR" altLang="en-US" sz="1100" b="1" dirty="0" smtClean="0"/>
                  <a:t> 시스템</a:t>
                </a:r>
                <a:r>
                  <a:rPr lang="en-US" altLang="ko-KR" sz="1100" b="1" dirty="0" smtClean="0"/>
                  <a:t>)</a:t>
                </a:r>
                <a:endParaRPr lang="ko-KR" altLang="en-US" sz="1100" b="1" dirty="0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446109" y="2205700"/>
              <a:ext cx="1338950" cy="943100"/>
              <a:chOff x="1878847" y="3163209"/>
              <a:chExt cx="1338950" cy="943100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1878847" y="3163209"/>
                <a:ext cx="1338950" cy="4308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b="1" dirty="0" err="1" smtClean="0"/>
                  <a:t>주문관리</a:t>
                </a:r>
                <a:r>
                  <a:rPr lang="ko-KR" altLang="en-US" sz="1100" b="1" dirty="0" smtClean="0"/>
                  <a:t> </a:t>
                </a:r>
                <a:endParaRPr lang="en-US" altLang="ko-KR" sz="1100" b="1" dirty="0" smtClean="0"/>
              </a:p>
              <a:p>
                <a:pPr algn="ctr"/>
                <a:r>
                  <a:rPr lang="ko-KR" altLang="en-US" sz="1100" b="1" dirty="0" smtClean="0"/>
                  <a:t>시스템</a:t>
                </a:r>
                <a:endParaRPr lang="ko-KR" altLang="en-US" sz="1100" b="1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878847" y="3675422"/>
                <a:ext cx="1338950" cy="4308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b="1" dirty="0" err="1" smtClean="0"/>
                  <a:t>직원상담</a:t>
                </a:r>
                <a:r>
                  <a:rPr lang="ko-KR" altLang="en-US" sz="1100" b="1" dirty="0" smtClean="0"/>
                  <a:t> 시스템</a:t>
                </a:r>
                <a:r>
                  <a:rPr lang="en-US" altLang="ko-KR" sz="1100" b="1" dirty="0" smtClean="0"/>
                  <a:t>(OTRS)</a:t>
                </a:r>
                <a:endParaRPr lang="ko-KR" altLang="en-US" sz="1100" b="1" dirty="0"/>
              </a:p>
            </p:txBody>
          </p:sp>
        </p:grpSp>
        <p:cxnSp>
          <p:nvCxnSpPr>
            <p:cNvPr id="26" name="직선 화살표 연결선 25"/>
            <p:cNvCxnSpPr/>
            <p:nvPr/>
          </p:nvCxnSpPr>
          <p:spPr>
            <a:xfrm>
              <a:off x="1917102" y="2614613"/>
              <a:ext cx="214536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>
            <a:xfrm>
              <a:off x="1104900" y="4006229"/>
              <a:ext cx="2060575" cy="1570660"/>
              <a:chOff x="1917102" y="3361381"/>
              <a:chExt cx="1248373" cy="2215507"/>
            </a:xfrm>
          </p:grpSpPr>
          <p:cxnSp>
            <p:nvCxnSpPr>
              <p:cNvPr id="27" name="직선 화살표 연결선 26"/>
              <p:cNvCxnSpPr/>
              <p:nvPr/>
            </p:nvCxnSpPr>
            <p:spPr>
              <a:xfrm flipV="1">
                <a:off x="1917102" y="3361381"/>
                <a:ext cx="0" cy="204881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917102" y="5410200"/>
                <a:ext cx="12464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flipH="1">
                <a:off x="3163502" y="5410200"/>
                <a:ext cx="1973" cy="16668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그룹 17"/>
          <p:cNvGrpSpPr/>
          <p:nvPr/>
        </p:nvGrpSpPr>
        <p:grpSpPr>
          <a:xfrm>
            <a:off x="274658" y="602894"/>
            <a:ext cx="12360988" cy="946016"/>
            <a:chOff x="766364" y="602894"/>
            <a:chExt cx="12360988" cy="946016"/>
          </a:xfrm>
        </p:grpSpPr>
        <p:grpSp>
          <p:nvGrpSpPr>
            <p:cNvPr id="12" name="그룹 11"/>
            <p:cNvGrpSpPr/>
            <p:nvPr/>
          </p:nvGrpSpPr>
          <p:grpSpPr>
            <a:xfrm>
              <a:off x="766364" y="614589"/>
              <a:ext cx="8013939" cy="934321"/>
              <a:chOff x="2064411" y="657821"/>
              <a:chExt cx="8013939" cy="93432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134735" y="824056"/>
                <a:ext cx="78828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solidFill>
                      <a:srgbClr val="FF0000"/>
                    </a:solidFill>
                  </a:rPr>
                  <a:t>전사 시스템은 모든 과정이 </a:t>
                </a:r>
                <a:r>
                  <a:rPr lang="en-US" altLang="ko-KR" b="1" dirty="0" smtClean="0">
                    <a:solidFill>
                      <a:srgbClr val="FF0000"/>
                    </a:solidFill>
                  </a:rPr>
                  <a:t>No Paper</a:t>
                </a:r>
                <a:r>
                  <a:rPr lang="ko-KR" altLang="en-US" b="1" dirty="0" smtClean="0">
                    <a:solidFill>
                      <a:srgbClr val="FF0000"/>
                    </a:solidFill>
                  </a:rPr>
                  <a:t>에 의거해 움직여야 하며</a:t>
                </a:r>
                <a:r>
                  <a:rPr lang="en-US" altLang="ko-KR" b="1" dirty="0" smtClean="0">
                    <a:solidFill>
                      <a:srgbClr val="FF0000"/>
                    </a:solidFill>
                  </a:rPr>
                  <a:t>, </a:t>
                </a:r>
                <a:r>
                  <a:rPr lang="ko-KR" altLang="en-US" b="1" dirty="0" smtClean="0">
                    <a:solidFill>
                      <a:srgbClr val="FF0000"/>
                    </a:solidFill>
                  </a:rPr>
                  <a:t>최종적으로 </a:t>
                </a:r>
                <a:r>
                  <a:rPr lang="en-US" altLang="ko-KR" b="1" dirty="0" smtClean="0">
                    <a:solidFill>
                      <a:srgbClr val="FF0000"/>
                    </a:solidFill>
                  </a:rPr>
                  <a:t>BI (</a:t>
                </a:r>
                <a:r>
                  <a:rPr lang="en-US" altLang="ko-KR" b="1" dirty="0" err="1" smtClean="0">
                    <a:solidFill>
                      <a:srgbClr val="FF0000"/>
                    </a:solidFill>
                  </a:rPr>
                  <a:t>Bussiness</a:t>
                </a:r>
                <a:r>
                  <a:rPr lang="en-US" altLang="ko-KR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b="1" dirty="0" err="1" smtClean="0">
                    <a:solidFill>
                      <a:srgbClr val="FF0000"/>
                    </a:solidFill>
                  </a:rPr>
                  <a:t>Inteligence</a:t>
                </a:r>
                <a:r>
                  <a:rPr lang="en-US" altLang="ko-KR" b="1" dirty="0" smtClean="0">
                    <a:solidFill>
                      <a:srgbClr val="FF0000"/>
                    </a:solidFill>
                  </a:rPr>
                  <a:t>) </a:t>
                </a:r>
                <a:r>
                  <a:rPr lang="ko-KR" altLang="en-US" b="1" dirty="0" smtClean="0">
                    <a:solidFill>
                      <a:srgbClr val="FF0000"/>
                    </a:solidFill>
                  </a:rPr>
                  <a:t>의 데이터 가시화가 형성 되어야 함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064411" y="657821"/>
                <a:ext cx="8013939" cy="9343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8850627" y="602894"/>
              <a:ext cx="4276725" cy="887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err="1" smtClean="0">
                  <a:solidFill>
                    <a:schemeClr val="accent1">
                      <a:lumMod val="75000"/>
                    </a:schemeClr>
                  </a:solidFill>
                </a:rPr>
                <a:t>리포팅</a:t>
              </a:r>
              <a:endParaRPr lang="en-US" altLang="ko-KR" sz="1200" b="1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schemeClr val="accent1">
                      <a:lumMod val="75000"/>
                    </a:schemeClr>
                  </a:solidFill>
                </a:rPr>
                <a:t>시각화</a:t>
              </a:r>
              <a:endParaRPr lang="en-US" altLang="ko-KR" sz="1200" b="1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solidFill>
                    <a:schemeClr val="accent1">
                      <a:lumMod val="75000"/>
                    </a:schemeClr>
                  </a:solidFill>
                </a:rPr>
                <a:t>OLAP(Online </a:t>
              </a:r>
              <a:r>
                <a:rPr lang="en-US" altLang="ko-KR" sz="1200" b="1" dirty="0" err="1" smtClean="0">
                  <a:solidFill>
                    <a:schemeClr val="accent1">
                      <a:lumMod val="75000"/>
                    </a:schemeClr>
                  </a:solidFill>
                </a:rPr>
                <a:t>Ananlytical</a:t>
              </a:r>
              <a:r>
                <a:rPr lang="en-US" altLang="ko-KR" sz="1200" b="1" dirty="0" smtClean="0">
                  <a:solidFill>
                    <a:schemeClr val="accent1">
                      <a:lumMod val="75000"/>
                    </a:schemeClr>
                  </a:solidFill>
                </a:rPr>
                <a:t> processing)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9021433" y="1483834"/>
            <a:ext cx="2691510" cy="1753326"/>
            <a:chOff x="9021433" y="1377378"/>
            <a:chExt cx="2691510" cy="175332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1433" y="1377378"/>
              <a:ext cx="2691510" cy="175332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9663677" y="1384560"/>
              <a:ext cx="14070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ETL </a:t>
              </a:r>
              <a:r>
                <a:rPr lang="ko-KR" altLang="en-US" sz="1000" b="1" dirty="0" smtClean="0"/>
                <a:t>처리를 통한 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r>
                <a:rPr lang="ko-KR" altLang="en-US" sz="1000" b="1" dirty="0" smtClean="0"/>
                <a:t>데이터 가공 진행</a:t>
              </a:r>
              <a:endParaRPr lang="ko-KR" alt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3935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5"/>
          <p:cNvSpPr txBox="1">
            <a:spLocks/>
          </p:cNvSpPr>
          <p:nvPr/>
        </p:nvSpPr>
        <p:spPr>
          <a:xfrm>
            <a:off x="152198" y="2606051"/>
            <a:ext cx="11887604" cy="365755"/>
          </a:xfrm>
          <a:prstGeom prst="rect">
            <a:avLst/>
          </a:prstGeom>
        </p:spPr>
        <p:txBody>
          <a:bodyPr vert="horz" lIns="342857" tIns="0" rIns="342857" bIns="0" rtlCol="0" anchor="t">
            <a:noAutofit/>
          </a:bodyPr>
          <a:lstStyle/>
          <a:p>
            <a:pPr algn="ctr" defTabSz="1160736" latinLnBrk="0">
              <a:tabLst>
                <a:tab pos="1704830" algn="l"/>
              </a:tabLst>
              <a:defRPr/>
            </a:pPr>
            <a:r>
              <a:rPr lang="en-US" altLang="ko-KR" sz="4571" b="1" dirty="0" smtClean="0">
                <a:latin typeface="Arial" pitchFamily="34" charset="0"/>
                <a:cs typeface="Arial" pitchFamily="34" charset="0"/>
              </a:rPr>
              <a:t>MES</a:t>
            </a:r>
            <a:r>
              <a:rPr lang="ko-KR" altLang="en-US" sz="4571" b="1" dirty="0" smtClean="0">
                <a:latin typeface="Arial" pitchFamily="34" charset="0"/>
                <a:cs typeface="Arial" pitchFamily="34" charset="0"/>
              </a:rPr>
              <a:t> 시스템 현황 검토</a:t>
            </a:r>
            <a:endParaRPr lang="en-US" altLang="ko-KR" sz="4571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58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737100" y="1200150"/>
            <a:ext cx="6781800" cy="8191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               ERP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37100" y="5133975"/>
            <a:ext cx="6781800" cy="8191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              MES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9100" y="174567"/>
            <a:ext cx="6630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자사 </a:t>
            </a:r>
            <a:r>
              <a:rPr lang="en-US" altLang="ko-KR" sz="2400" dirty="0"/>
              <a:t>MES </a:t>
            </a:r>
            <a:r>
              <a:rPr lang="ko-KR" altLang="en-US" sz="2400" dirty="0" smtClean="0"/>
              <a:t>데이터 관리 진단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기준정보</a:t>
            </a:r>
            <a:r>
              <a:rPr lang="ko-KR" altLang="en-US" dirty="0" smtClean="0"/>
              <a:t> 조회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85000" y="1314908"/>
            <a:ext cx="453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자사 내 전사적 자원관리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기업 내 생산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물류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재무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회계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영업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구매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재고 등 경영활동 프로세스들을 통합 연계 및 관리</a:t>
            </a:r>
            <a:endParaRPr lang="ko-KR" alt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985000" y="5220384"/>
            <a:ext cx="453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자사 내 전사적 자원관리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기업 내 생산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물류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재무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회계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영업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구매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재고 등 경영활동 프로세스들을 통합 연계 및 관리</a:t>
            </a:r>
            <a:endParaRPr lang="ko-KR" altLang="en-US" sz="12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4963304" y="2213886"/>
            <a:ext cx="7040832" cy="2701014"/>
            <a:chOff x="5346700" y="2213886"/>
            <a:chExt cx="7040832" cy="2701014"/>
          </a:xfrm>
        </p:grpSpPr>
        <p:sp>
          <p:nvSpPr>
            <p:cNvPr id="9" name="아래쪽 화살표 8"/>
            <p:cNvSpPr/>
            <p:nvPr/>
          </p:nvSpPr>
          <p:spPr>
            <a:xfrm>
              <a:off x="8591549" y="2213886"/>
              <a:ext cx="971550" cy="27010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아래쪽 화살표 9"/>
            <p:cNvSpPr/>
            <p:nvPr/>
          </p:nvSpPr>
          <p:spPr>
            <a:xfrm rot="10800000">
              <a:off x="5346700" y="2213886"/>
              <a:ext cx="971550" cy="27010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9563099" y="3433313"/>
              <a:ext cx="28244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작업 지시서 전달</a:t>
              </a:r>
              <a:endParaRPr lang="en-US" altLang="ko-KR" dirty="0" smtClean="0"/>
            </a:p>
            <a:p>
              <a:r>
                <a:rPr lang="ko-KR" altLang="en-US" dirty="0" smtClean="0"/>
                <a:t>자재 </a:t>
              </a:r>
              <a:r>
                <a:rPr lang="en-US" altLang="ko-KR" dirty="0" smtClean="0"/>
                <a:t>/ </a:t>
              </a:r>
              <a:r>
                <a:rPr lang="ko-KR" altLang="en-US" dirty="0" err="1" smtClean="0"/>
                <a:t>파츠</a:t>
              </a:r>
              <a:r>
                <a:rPr lang="ko-KR" altLang="en-US" dirty="0" smtClean="0"/>
                <a:t> 정보 전달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18250" y="3433313"/>
              <a:ext cx="28244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작업 시작 </a:t>
              </a:r>
              <a:r>
                <a:rPr lang="en-US" altLang="ko-KR" dirty="0" smtClean="0"/>
                <a:t>/ </a:t>
              </a:r>
              <a:r>
                <a:rPr lang="ko-KR" altLang="en-US" dirty="0" smtClean="0"/>
                <a:t>종료</a:t>
              </a:r>
              <a:endParaRPr lang="en-US" altLang="ko-KR" dirty="0" smtClean="0"/>
            </a:p>
            <a:p>
              <a:r>
                <a:rPr lang="ko-KR" altLang="en-US" dirty="0" smtClean="0"/>
                <a:t>작업 상태 전달</a:t>
              </a:r>
              <a:endParaRPr lang="ko-KR" altLang="en-US" dirty="0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r="89722"/>
          <a:stretch/>
        </p:blipFill>
        <p:spPr>
          <a:xfrm>
            <a:off x="2815269" y="1200150"/>
            <a:ext cx="1345297" cy="517444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3681" t="29487" r="83681" b="6282"/>
          <a:stretch/>
        </p:blipFill>
        <p:spPr>
          <a:xfrm>
            <a:off x="293661" y="1200150"/>
            <a:ext cx="1945074" cy="517444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15269" y="1670538"/>
            <a:ext cx="1345297" cy="10902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85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301924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품목관리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0476"/>
          <a:stretch/>
        </p:blipFill>
        <p:spPr>
          <a:xfrm>
            <a:off x="6178550" y="1180465"/>
            <a:ext cx="5680348" cy="4154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14167" t="13333" r="17500" b="15257"/>
          <a:stretch/>
        </p:blipFill>
        <p:spPr>
          <a:xfrm>
            <a:off x="381001" y="1180464"/>
            <a:ext cx="5676899" cy="415440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895204"/>
              </p:ext>
            </p:extLst>
          </p:nvPr>
        </p:nvGraphicFramePr>
        <p:xfrm>
          <a:off x="380999" y="5473232"/>
          <a:ext cx="114778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8949">
                  <a:extLst>
                    <a:ext uri="{9D8B030D-6E8A-4147-A177-3AD203B41FA5}">
                      <a16:colId xmlns:a16="http://schemas.microsoft.com/office/drawing/2014/main" val="3248425427"/>
                    </a:ext>
                  </a:extLst>
                </a:gridCol>
                <a:gridCol w="5738949">
                  <a:extLst>
                    <a:ext uri="{9D8B030D-6E8A-4147-A177-3AD203B41FA5}">
                      <a16:colId xmlns:a16="http://schemas.microsoft.com/office/drawing/2014/main" val="3292171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ERP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MES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407751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6951" y="859947"/>
            <a:ext cx="2241789" cy="330316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958388" y="1571625"/>
            <a:ext cx="2090737" cy="2190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00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301924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설비관리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775982"/>
              </p:ext>
            </p:extLst>
          </p:nvPr>
        </p:nvGraphicFramePr>
        <p:xfrm>
          <a:off x="380999" y="5473232"/>
          <a:ext cx="114778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8949">
                  <a:extLst>
                    <a:ext uri="{9D8B030D-6E8A-4147-A177-3AD203B41FA5}">
                      <a16:colId xmlns:a16="http://schemas.microsoft.com/office/drawing/2014/main" val="3248425427"/>
                    </a:ext>
                  </a:extLst>
                </a:gridCol>
                <a:gridCol w="5738949">
                  <a:extLst>
                    <a:ext uri="{9D8B030D-6E8A-4147-A177-3AD203B41FA5}">
                      <a16:colId xmlns:a16="http://schemas.microsoft.com/office/drawing/2014/main" val="3292171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ERP ( Only Web Report &amp;&amp; DB 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MES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407751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0417"/>
          <a:stretch/>
        </p:blipFill>
        <p:spPr>
          <a:xfrm>
            <a:off x="6299200" y="1180464"/>
            <a:ext cx="5651500" cy="4154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9583" t="28718" r="50626" b="22308"/>
          <a:stretch/>
        </p:blipFill>
        <p:spPr>
          <a:xfrm>
            <a:off x="184638" y="1180464"/>
            <a:ext cx="3430752" cy="24595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t="7436" r="41319" b="33076"/>
          <a:stretch/>
        </p:blipFill>
        <p:spPr>
          <a:xfrm>
            <a:off x="1154722" y="2268416"/>
            <a:ext cx="4815255" cy="24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6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301924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작업장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296085"/>
              </p:ext>
            </p:extLst>
          </p:nvPr>
        </p:nvGraphicFramePr>
        <p:xfrm>
          <a:off x="3179897" y="5709920"/>
          <a:ext cx="573894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8949">
                  <a:extLst>
                    <a:ext uri="{9D8B030D-6E8A-4147-A177-3AD203B41FA5}">
                      <a16:colId xmlns:a16="http://schemas.microsoft.com/office/drawing/2014/main" val="3292171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MES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407751"/>
                  </a:ext>
                </a:extLst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1179284" y="792690"/>
            <a:ext cx="9740176" cy="5288070"/>
            <a:chOff x="6263257" y="792690"/>
            <a:chExt cx="5483497" cy="455354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l="10362"/>
            <a:stretch/>
          </p:blipFill>
          <p:spPr>
            <a:xfrm>
              <a:off x="6263257" y="792690"/>
              <a:ext cx="5483497" cy="393005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8972" y="1816101"/>
              <a:ext cx="1817782" cy="3530132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0027920" y="4229100"/>
              <a:ext cx="1562100" cy="4936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665941" y="4229100"/>
              <a:ext cx="2049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자사 창고에 존재하지 않음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0876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301924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작업자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80999" y="5473232"/>
          <a:ext cx="114778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8949">
                  <a:extLst>
                    <a:ext uri="{9D8B030D-6E8A-4147-A177-3AD203B41FA5}">
                      <a16:colId xmlns:a16="http://schemas.microsoft.com/office/drawing/2014/main" val="3248425427"/>
                    </a:ext>
                  </a:extLst>
                </a:gridCol>
                <a:gridCol w="5738949">
                  <a:extLst>
                    <a:ext uri="{9D8B030D-6E8A-4147-A177-3AD203B41FA5}">
                      <a16:colId xmlns:a16="http://schemas.microsoft.com/office/drawing/2014/main" val="3292171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ERP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MES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407751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0476"/>
          <a:stretch/>
        </p:blipFill>
        <p:spPr>
          <a:xfrm>
            <a:off x="6119949" y="1154586"/>
            <a:ext cx="5883366" cy="41274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7437" r="38680" b="30512"/>
          <a:stretch/>
        </p:blipFill>
        <p:spPr>
          <a:xfrm>
            <a:off x="228600" y="1154585"/>
            <a:ext cx="5652533" cy="412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6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r="89682"/>
          <a:stretch/>
        </p:blipFill>
        <p:spPr>
          <a:xfrm>
            <a:off x="2682423" y="1200150"/>
            <a:ext cx="1478144" cy="517444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37100" y="1200150"/>
            <a:ext cx="6781800" cy="8191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               ERP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37100" y="5133975"/>
            <a:ext cx="6781800" cy="8191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              MES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430" t="32564" r="83056" b="13334"/>
          <a:stretch/>
        </p:blipFill>
        <p:spPr>
          <a:xfrm>
            <a:off x="0" y="1200150"/>
            <a:ext cx="2654300" cy="51744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100" y="174567"/>
            <a:ext cx="6630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자사 </a:t>
            </a:r>
            <a:r>
              <a:rPr lang="en-US" altLang="ko-KR" sz="2400" dirty="0"/>
              <a:t>MES </a:t>
            </a:r>
            <a:r>
              <a:rPr lang="ko-KR" altLang="en-US" sz="2400" dirty="0" smtClean="0"/>
              <a:t>데이터 관리 진단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생산 조회 정리 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85000" y="1314908"/>
            <a:ext cx="453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자사 내 전사적 자원관리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기업 내 생산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물류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재무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회계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영업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구매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재고 등 경영활동 프로세스들을 통합 연계 및 관리</a:t>
            </a:r>
            <a:endParaRPr lang="ko-KR" alt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985000" y="5220384"/>
            <a:ext cx="453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자사 내 전사적 자원관리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기업 내 생산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물류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재무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회계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영업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구매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재고 등 경영활동 프로세스들을 통합 연계 및 관리</a:t>
            </a:r>
            <a:endParaRPr lang="ko-KR" altLang="en-US" sz="12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4963304" y="2213886"/>
            <a:ext cx="7040832" cy="2701014"/>
            <a:chOff x="5346700" y="2213886"/>
            <a:chExt cx="7040832" cy="2701014"/>
          </a:xfrm>
        </p:grpSpPr>
        <p:sp>
          <p:nvSpPr>
            <p:cNvPr id="9" name="아래쪽 화살표 8"/>
            <p:cNvSpPr/>
            <p:nvPr/>
          </p:nvSpPr>
          <p:spPr>
            <a:xfrm>
              <a:off x="8591549" y="2213886"/>
              <a:ext cx="971550" cy="27010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아래쪽 화살표 9"/>
            <p:cNvSpPr/>
            <p:nvPr/>
          </p:nvSpPr>
          <p:spPr>
            <a:xfrm rot="10800000">
              <a:off x="5346700" y="2213886"/>
              <a:ext cx="971550" cy="27010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9563099" y="3433313"/>
              <a:ext cx="28244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작업 지시서 전달</a:t>
              </a:r>
              <a:endParaRPr lang="en-US" altLang="ko-KR" dirty="0" smtClean="0"/>
            </a:p>
            <a:p>
              <a:r>
                <a:rPr lang="ko-KR" altLang="en-US" dirty="0" smtClean="0"/>
                <a:t>자재 </a:t>
              </a:r>
              <a:r>
                <a:rPr lang="en-US" altLang="ko-KR" dirty="0" smtClean="0"/>
                <a:t>/ </a:t>
              </a:r>
              <a:r>
                <a:rPr lang="ko-KR" altLang="en-US" dirty="0" err="1" smtClean="0"/>
                <a:t>파츠</a:t>
              </a:r>
              <a:r>
                <a:rPr lang="ko-KR" altLang="en-US" dirty="0" smtClean="0"/>
                <a:t> 정보 전달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18250" y="3433313"/>
              <a:ext cx="28244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작업 시작 </a:t>
              </a:r>
              <a:r>
                <a:rPr lang="en-US" altLang="ko-KR" dirty="0" smtClean="0"/>
                <a:t>/ </a:t>
              </a:r>
              <a:r>
                <a:rPr lang="ko-KR" altLang="en-US" dirty="0" smtClean="0"/>
                <a:t>종료</a:t>
              </a:r>
              <a:endParaRPr lang="en-US" altLang="ko-KR" dirty="0" smtClean="0"/>
            </a:p>
            <a:p>
              <a:r>
                <a:rPr lang="ko-KR" altLang="en-US" dirty="0" smtClean="0"/>
                <a:t>작업 상태 전달</a:t>
              </a:r>
              <a:endParaRPr lang="ko-KR" altLang="en-US" dirty="0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2682423" y="2697124"/>
            <a:ext cx="1478143" cy="1760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6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66" y="141229"/>
            <a:ext cx="9272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 </a:t>
            </a:r>
            <a:r>
              <a:rPr lang="ko-KR" altLang="en-US" sz="2400" b="1" dirty="0" smtClean="0"/>
              <a:t>외부고객 관점에서의 솔루션 </a:t>
            </a:r>
            <a:r>
              <a:rPr lang="en-US" altLang="ko-KR" sz="2400" b="1" dirty="0" smtClean="0"/>
              <a:t>Level – FMB</a:t>
            </a:r>
            <a:r>
              <a:rPr lang="en-US" altLang="ko-KR" sz="2400" b="1" dirty="0" smtClean="0">
                <a:solidFill>
                  <a:srgbClr val="0000CC"/>
                </a:solidFill>
              </a:rPr>
              <a:t> (</a:t>
            </a:r>
            <a:r>
              <a:rPr lang="ko-KR" altLang="en-US" sz="2400" b="1" dirty="0" err="1" smtClean="0">
                <a:solidFill>
                  <a:srgbClr val="0000CC"/>
                </a:solidFill>
              </a:rPr>
              <a:t>통합관제</a:t>
            </a:r>
            <a:r>
              <a:rPr lang="ko-KR" altLang="en-US" sz="2400" b="1" dirty="0" smtClean="0">
                <a:solidFill>
                  <a:srgbClr val="0000CC"/>
                </a:solidFill>
              </a:rPr>
              <a:t> </a:t>
            </a:r>
            <a:r>
              <a:rPr lang="en-US" altLang="ko-KR" sz="2400" b="1" dirty="0" smtClean="0">
                <a:solidFill>
                  <a:srgbClr val="0000CC"/>
                </a:solidFill>
              </a:rPr>
              <a:t>= </a:t>
            </a:r>
            <a:r>
              <a:rPr lang="ko-KR" altLang="en-US" sz="2400" b="1" dirty="0" err="1" smtClean="0">
                <a:solidFill>
                  <a:srgbClr val="0000CC"/>
                </a:solidFill>
              </a:rPr>
              <a:t>비용상태</a:t>
            </a:r>
            <a:r>
              <a:rPr lang="en-US" altLang="ko-KR" sz="2400" b="1" dirty="0" smtClean="0">
                <a:solidFill>
                  <a:srgbClr val="0000CC"/>
                </a:solidFill>
              </a:rPr>
              <a:t>)</a:t>
            </a:r>
            <a:endParaRPr lang="ko-KR" altLang="en-US" b="1" dirty="0">
              <a:solidFill>
                <a:srgbClr val="0000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09460" y="674814"/>
            <a:ext cx="5151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0000CC"/>
                </a:solidFill>
              </a:rPr>
              <a:t>자사에는 많은 </a:t>
            </a:r>
            <a:r>
              <a:rPr lang="en-US" altLang="ko-KR" sz="1200" b="1" dirty="0" smtClean="0">
                <a:solidFill>
                  <a:srgbClr val="0000CC"/>
                </a:solidFill>
              </a:rPr>
              <a:t>FMB</a:t>
            </a:r>
            <a:r>
              <a:rPr lang="ko-KR" altLang="en-US" sz="1200" b="1" dirty="0" smtClean="0">
                <a:solidFill>
                  <a:srgbClr val="0000CC"/>
                </a:solidFill>
              </a:rPr>
              <a:t>가 있으나 </a:t>
            </a:r>
            <a:r>
              <a:rPr lang="en-US" altLang="ko-KR" sz="1200" b="1" dirty="0" smtClean="0">
                <a:solidFill>
                  <a:srgbClr val="0000CC"/>
                </a:solidFill>
              </a:rPr>
              <a:t>Data </a:t>
            </a:r>
            <a:r>
              <a:rPr lang="ko-KR" altLang="en-US" sz="1200" b="1" dirty="0" smtClean="0">
                <a:solidFill>
                  <a:srgbClr val="0000CC"/>
                </a:solidFill>
              </a:rPr>
              <a:t>정합성이 떨어지는 상황</a:t>
            </a:r>
            <a:endParaRPr lang="ko-KR" altLang="en-US" sz="1200" b="1" dirty="0">
              <a:solidFill>
                <a:srgbClr val="0000CC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41615" y="1029278"/>
            <a:ext cx="11195419" cy="3715250"/>
            <a:chOff x="441615" y="741393"/>
            <a:chExt cx="11195419" cy="4012294"/>
          </a:xfrm>
        </p:grpSpPr>
        <p:grpSp>
          <p:nvGrpSpPr>
            <p:cNvPr id="4" name="그룹 3"/>
            <p:cNvGrpSpPr/>
            <p:nvPr/>
          </p:nvGrpSpPr>
          <p:grpSpPr>
            <a:xfrm>
              <a:off x="441615" y="1064559"/>
              <a:ext cx="11195419" cy="3689128"/>
              <a:chOff x="208702" y="828989"/>
              <a:chExt cx="11983298" cy="3948751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78" t="9811" r="10991" b="18491"/>
              <a:stretch/>
            </p:blipFill>
            <p:spPr>
              <a:xfrm>
                <a:off x="6134824" y="828989"/>
                <a:ext cx="6057176" cy="3948751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03" t="25032" r="10566" b="6415"/>
              <a:stretch/>
            </p:blipFill>
            <p:spPr>
              <a:xfrm>
                <a:off x="208702" y="828989"/>
                <a:ext cx="5926122" cy="3725758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441615" y="741393"/>
              <a:ext cx="24066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IT </a:t>
              </a:r>
              <a:r>
                <a:rPr lang="ko-KR" altLang="en-US" sz="1200" b="1" dirty="0" smtClean="0"/>
                <a:t>본부</a:t>
              </a:r>
              <a:endParaRPr lang="ko-KR" altLang="en-US" sz="12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71079" y="741393"/>
              <a:ext cx="24066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ADMS &amp; MES </a:t>
              </a:r>
              <a:endParaRPr lang="ko-KR" altLang="en-US" sz="12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71079" y="2917098"/>
              <a:ext cx="24066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ADMS </a:t>
              </a:r>
              <a:endParaRPr lang="ko-KR" altLang="en-US" sz="12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017829" y="2917098"/>
              <a:ext cx="24066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IT </a:t>
              </a:r>
              <a:r>
                <a:rPr lang="ko-KR" altLang="en-US" sz="1200" b="1" dirty="0" smtClean="0"/>
                <a:t>본부</a:t>
              </a:r>
              <a:endParaRPr lang="ko-KR" altLang="en-US" sz="12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09879" y="741393"/>
              <a:ext cx="24066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ADMS </a:t>
              </a:r>
              <a:endParaRPr lang="ko-KR" altLang="en-US" sz="12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00543" y="741393"/>
              <a:ext cx="24066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mtClean="0"/>
                <a:t>없음</a:t>
              </a:r>
              <a:endParaRPr lang="ko-KR" altLang="en-US" sz="12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00543" y="2917676"/>
              <a:ext cx="2406650" cy="299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IT</a:t>
              </a:r>
              <a:r>
                <a:rPr lang="ko-KR" altLang="en-US" sz="1200" b="1" dirty="0" smtClean="0"/>
                <a:t>본부 </a:t>
              </a:r>
              <a:r>
                <a:rPr lang="en-US" altLang="ko-KR" sz="1200" b="1" dirty="0" smtClean="0"/>
                <a:t>– ECM </a:t>
              </a:r>
              <a:r>
                <a:rPr lang="ko-KR" altLang="en-US" sz="1200" b="1" dirty="0" smtClean="0"/>
                <a:t>회의실 예약 등</a:t>
              </a:r>
              <a:r>
                <a:rPr lang="en-US" altLang="ko-KR" sz="1200" b="1" dirty="0" smtClean="0"/>
                <a:t>..</a:t>
              </a:r>
              <a:endParaRPr lang="ko-KR" altLang="en-US" sz="12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1615" y="2917676"/>
              <a:ext cx="24066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없음</a:t>
              </a:r>
              <a:endParaRPr lang="ko-KR" altLang="en-US" sz="1200" b="1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76045" y="5154796"/>
            <a:ext cx="11547427" cy="1576186"/>
            <a:chOff x="276045" y="4833240"/>
            <a:chExt cx="11547427" cy="1576186"/>
          </a:xfrm>
        </p:grpSpPr>
        <p:grpSp>
          <p:nvGrpSpPr>
            <p:cNvPr id="21" name="그룹 20"/>
            <p:cNvGrpSpPr/>
            <p:nvPr/>
          </p:nvGrpSpPr>
          <p:grpSpPr>
            <a:xfrm>
              <a:off x="310551" y="4908415"/>
              <a:ext cx="11512921" cy="1384995"/>
              <a:chOff x="310551" y="4908415"/>
              <a:chExt cx="11512921" cy="138499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310551" y="4908415"/>
                <a:ext cx="2734574" cy="13849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주요 사내 참고 고객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r>
                  <a:rPr lang="ko-KR" altLang="en-US" sz="1200" b="1" dirty="0" smtClean="0">
                    <a:solidFill>
                      <a:srgbClr val="0000CC"/>
                    </a:solidFill>
                  </a:rPr>
                  <a:t>경영기획</a:t>
                </a:r>
                <a:endParaRPr lang="en-US" altLang="ko-KR" sz="1200" b="1" dirty="0" smtClean="0">
                  <a:solidFill>
                    <a:srgbClr val="0000CC"/>
                  </a:solidFill>
                </a:endParaRPr>
              </a:p>
              <a:p>
                <a:r>
                  <a:rPr lang="ko-KR" altLang="en-US" sz="1200" b="1" dirty="0" err="1" smtClean="0">
                    <a:solidFill>
                      <a:srgbClr val="0000CC"/>
                    </a:solidFill>
                  </a:rPr>
                  <a:t>관리본부</a:t>
                </a:r>
                <a:endParaRPr lang="en-US" altLang="ko-KR" sz="1200" b="1" dirty="0" smtClean="0">
                  <a:solidFill>
                    <a:srgbClr val="0000CC"/>
                  </a:solidFill>
                </a:endParaRPr>
              </a:p>
              <a:p>
                <a:r>
                  <a:rPr lang="en-US" altLang="ko-KR" sz="1200" b="1" dirty="0" smtClean="0">
                    <a:solidFill>
                      <a:srgbClr val="0000CC"/>
                    </a:solidFill>
                  </a:rPr>
                  <a:t>Business Area </a:t>
                </a:r>
                <a:r>
                  <a:rPr lang="ko-KR" altLang="en-US" sz="1200" b="1" dirty="0" smtClean="0">
                    <a:solidFill>
                      <a:srgbClr val="0000CC"/>
                    </a:solidFill>
                  </a:rPr>
                  <a:t>각 본부</a:t>
                </a:r>
                <a:endParaRPr lang="en-US" altLang="ko-KR" sz="1200" b="1" dirty="0" smtClean="0">
                  <a:solidFill>
                    <a:srgbClr val="0000CC"/>
                  </a:solidFill>
                </a:endParaRPr>
              </a:p>
              <a:p>
                <a:r>
                  <a:rPr lang="en-US" altLang="ko-KR" sz="1200" b="1" dirty="0" smtClean="0">
                    <a:solidFill>
                      <a:srgbClr val="0000CC"/>
                    </a:solidFill>
                  </a:rPr>
                  <a:t>Regions and Countries </a:t>
                </a:r>
                <a:r>
                  <a:rPr lang="ko-KR" altLang="en-US" sz="1200" b="1" dirty="0" smtClean="0">
                    <a:solidFill>
                      <a:srgbClr val="0000CC"/>
                    </a:solidFill>
                  </a:rPr>
                  <a:t>각 섹터</a:t>
                </a:r>
                <a:endParaRPr lang="en-US" altLang="ko-KR" sz="1200" b="1" dirty="0" smtClean="0">
                  <a:solidFill>
                    <a:srgbClr val="0000CC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209860" y="4908415"/>
                <a:ext cx="273457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altLang="ko-KR" dirty="0" smtClean="0"/>
              </a:p>
              <a:p>
                <a:endParaRPr lang="en-US" altLang="ko-KR" sz="1200" b="1" dirty="0" smtClean="0">
                  <a:solidFill>
                    <a:srgbClr val="0000CC"/>
                  </a:solidFill>
                </a:endParaRPr>
              </a:p>
              <a:p>
                <a:r>
                  <a:rPr lang="ko-KR" altLang="en-US" sz="1200" b="1" dirty="0" smtClean="0">
                    <a:solidFill>
                      <a:srgbClr val="0000CC"/>
                    </a:solidFill>
                  </a:rPr>
                  <a:t>생산기술본부</a:t>
                </a:r>
                <a:endParaRPr lang="en-US" altLang="ko-KR" sz="1200" b="1" dirty="0" smtClean="0">
                  <a:solidFill>
                    <a:srgbClr val="0000CC"/>
                  </a:solidFill>
                </a:endParaRPr>
              </a:p>
              <a:p>
                <a:r>
                  <a:rPr lang="ko-KR" altLang="en-US" sz="1200" b="1" dirty="0" err="1" smtClean="0">
                    <a:solidFill>
                      <a:srgbClr val="0000CC"/>
                    </a:solidFill>
                  </a:rPr>
                  <a:t>생산총괄</a:t>
                </a:r>
                <a:r>
                  <a:rPr lang="ko-KR" altLang="en-US" sz="1200" b="1" dirty="0" smtClean="0">
                    <a:solidFill>
                      <a:srgbClr val="0000CC"/>
                    </a:solidFill>
                  </a:rPr>
                  <a:t> 각 공장</a:t>
                </a:r>
                <a:endParaRPr lang="en-US" altLang="ko-KR" sz="1200" b="1" dirty="0" smtClean="0">
                  <a:solidFill>
                    <a:srgbClr val="0000CC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166215" y="4908415"/>
                <a:ext cx="2734574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altLang="ko-KR" dirty="0" smtClean="0"/>
              </a:p>
              <a:p>
                <a:endParaRPr lang="en-US" altLang="ko-KR" dirty="0"/>
              </a:p>
              <a:p>
                <a:r>
                  <a:rPr lang="ko-KR" altLang="en-US" sz="1200" b="1" dirty="0" smtClean="0">
                    <a:solidFill>
                      <a:srgbClr val="0000CC"/>
                    </a:solidFill>
                  </a:rPr>
                  <a:t>전사 직원</a:t>
                </a:r>
                <a:endParaRPr lang="en-US" altLang="ko-KR" sz="1200" b="1" dirty="0" smtClean="0">
                  <a:solidFill>
                    <a:srgbClr val="0000CC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088898" y="4908415"/>
                <a:ext cx="2734574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altLang="ko-KR" dirty="0" smtClean="0"/>
              </a:p>
              <a:p>
                <a:endParaRPr lang="en-US" altLang="ko-KR" dirty="0"/>
              </a:p>
              <a:p>
                <a:r>
                  <a:rPr lang="en-US" altLang="ko-KR" sz="1200" b="1" dirty="0" smtClean="0">
                    <a:solidFill>
                      <a:srgbClr val="0000CC"/>
                    </a:solidFill>
                  </a:rPr>
                  <a:t>IT</a:t>
                </a:r>
                <a:r>
                  <a:rPr lang="ko-KR" altLang="en-US" sz="1200" b="1" dirty="0" smtClean="0">
                    <a:solidFill>
                      <a:srgbClr val="0000CC"/>
                    </a:solidFill>
                  </a:rPr>
                  <a:t>본부</a:t>
                </a:r>
                <a:endParaRPr lang="en-US" altLang="ko-KR" sz="1200" b="1" dirty="0" smtClean="0">
                  <a:solidFill>
                    <a:srgbClr val="0000CC"/>
                  </a:solidFill>
                </a:endParaRPr>
              </a:p>
              <a:p>
                <a:r>
                  <a:rPr lang="ko-KR" altLang="en-US" sz="1200" b="1" dirty="0" err="1" smtClean="0">
                    <a:solidFill>
                      <a:srgbClr val="0000CC"/>
                    </a:solidFill>
                  </a:rPr>
                  <a:t>총무팀</a:t>
                </a:r>
                <a:endParaRPr lang="en-US" altLang="ko-KR" sz="1200" b="1" dirty="0" smtClean="0">
                  <a:solidFill>
                    <a:srgbClr val="0000CC"/>
                  </a:solidFill>
                </a:endParaRPr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276045" y="4833240"/>
              <a:ext cx="11499012" cy="15761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710757"/>
              </p:ext>
            </p:extLst>
          </p:nvPr>
        </p:nvGraphicFramePr>
        <p:xfrm>
          <a:off x="441613" y="4662528"/>
          <a:ext cx="11195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8855">
                  <a:extLst>
                    <a:ext uri="{9D8B030D-6E8A-4147-A177-3AD203B41FA5}">
                      <a16:colId xmlns:a16="http://schemas.microsoft.com/office/drawing/2014/main" val="2352809863"/>
                    </a:ext>
                  </a:extLst>
                </a:gridCol>
                <a:gridCol w="2798855">
                  <a:extLst>
                    <a:ext uri="{9D8B030D-6E8A-4147-A177-3AD203B41FA5}">
                      <a16:colId xmlns:a16="http://schemas.microsoft.com/office/drawing/2014/main" val="1188388837"/>
                    </a:ext>
                  </a:extLst>
                </a:gridCol>
                <a:gridCol w="2798855">
                  <a:extLst>
                    <a:ext uri="{9D8B030D-6E8A-4147-A177-3AD203B41FA5}">
                      <a16:colId xmlns:a16="http://schemas.microsoft.com/office/drawing/2014/main" val="1895634178"/>
                    </a:ext>
                  </a:extLst>
                </a:gridCol>
                <a:gridCol w="2798855">
                  <a:extLst>
                    <a:ext uri="{9D8B030D-6E8A-4147-A177-3AD203B41FA5}">
                      <a16:colId xmlns:a16="http://schemas.microsoft.com/office/drawing/2014/main" val="2663433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FF0000"/>
                          </a:solidFill>
                        </a:rPr>
                        <a:t>판매 원가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FF0000"/>
                          </a:solidFill>
                        </a:rPr>
                        <a:t>제조 원가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FF0000"/>
                          </a:solidFill>
                        </a:rPr>
                        <a:t>공지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FF0000"/>
                          </a:solidFill>
                        </a:rPr>
                        <a:t>운영 원가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773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35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301924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작업지시현황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80999" y="5473232"/>
          <a:ext cx="114778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8949">
                  <a:extLst>
                    <a:ext uri="{9D8B030D-6E8A-4147-A177-3AD203B41FA5}">
                      <a16:colId xmlns:a16="http://schemas.microsoft.com/office/drawing/2014/main" val="3248425427"/>
                    </a:ext>
                  </a:extLst>
                </a:gridCol>
                <a:gridCol w="5738949">
                  <a:extLst>
                    <a:ext uri="{9D8B030D-6E8A-4147-A177-3AD203B41FA5}">
                      <a16:colId xmlns:a16="http://schemas.microsoft.com/office/drawing/2014/main" val="3292171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ERP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MES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407751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0476"/>
          <a:stretch/>
        </p:blipFill>
        <p:spPr>
          <a:xfrm>
            <a:off x="6200774" y="1021667"/>
            <a:ext cx="5725613" cy="41011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23651" t="15385" r="26746" b="27180"/>
          <a:stretch/>
        </p:blipFill>
        <p:spPr>
          <a:xfrm>
            <a:off x="381000" y="1021667"/>
            <a:ext cx="5756788" cy="410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301924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생산실적 현황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80999" y="5473232"/>
          <a:ext cx="114778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8949">
                  <a:extLst>
                    <a:ext uri="{9D8B030D-6E8A-4147-A177-3AD203B41FA5}">
                      <a16:colId xmlns:a16="http://schemas.microsoft.com/office/drawing/2014/main" val="3248425427"/>
                    </a:ext>
                  </a:extLst>
                </a:gridCol>
                <a:gridCol w="5738949">
                  <a:extLst>
                    <a:ext uri="{9D8B030D-6E8A-4147-A177-3AD203B41FA5}">
                      <a16:colId xmlns:a16="http://schemas.microsoft.com/office/drawing/2014/main" val="3292171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ERP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MES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40775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0476"/>
          <a:stretch/>
        </p:blipFill>
        <p:spPr>
          <a:xfrm>
            <a:off x="6286499" y="1021667"/>
            <a:ext cx="5600361" cy="41011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5874" t="10550" r="14523" b="32161"/>
          <a:stretch/>
        </p:blipFill>
        <p:spPr>
          <a:xfrm>
            <a:off x="380999" y="1021668"/>
            <a:ext cx="5738949" cy="410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3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301924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양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불량 </a:t>
            </a:r>
            <a:r>
              <a:rPr lang="ko-KR" altLang="en-US" b="1" dirty="0" err="1" smtClean="0"/>
              <a:t>생산정보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465198"/>
              </p:ext>
            </p:extLst>
          </p:nvPr>
        </p:nvGraphicFramePr>
        <p:xfrm>
          <a:off x="380999" y="5704731"/>
          <a:ext cx="114778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7898">
                  <a:extLst>
                    <a:ext uri="{9D8B030D-6E8A-4147-A177-3AD203B41FA5}">
                      <a16:colId xmlns:a16="http://schemas.microsoft.com/office/drawing/2014/main" val="3248425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MES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40775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0556"/>
          <a:stretch/>
        </p:blipFill>
        <p:spPr>
          <a:xfrm>
            <a:off x="380999" y="1021668"/>
            <a:ext cx="11622316" cy="45180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20506" y="4804913"/>
            <a:ext cx="8462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0000CC"/>
                </a:solidFill>
              </a:rPr>
              <a:t>양</a:t>
            </a:r>
            <a:r>
              <a:rPr lang="en-US" altLang="ko-KR" sz="1200" b="1" dirty="0" smtClean="0">
                <a:solidFill>
                  <a:srgbClr val="0000CC"/>
                </a:solidFill>
              </a:rPr>
              <a:t>/</a:t>
            </a:r>
            <a:r>
              <a:rPr lang="ko-KR" altLang="en-US" sz="1200" b="1" dirty="0" smtClean="0">
                <a:solidFill>
                  <a:srgbClr val="0000CC"/>
                </a:solidFill>
              </a:rPr>
              <a:t>불 </a:t>
            </a:r>
            <a:r>
              <a:rPr lang="ko-KR" altLang="en-US" sz="1200" b="1" dirty="0" err="1" smtClean="0">
                <a:solidFill>
                  <a:srgbClr val="0000CC"/>
                </a:solidFill>
              </a:rPr>
              <a:t>생산정보</a:t>
            </a:r>
            <a:r>
              <a:rPr lang="ko-KR" altLang="en-US" sz="1200" b="1" dirty="0" smtClean="0">
                <a:solidFill>
                  <a:srgbClr val="0000CC"/>
                </a:solidFill>
              </a:rPr>
              <a:t> 라면 양</a:t>
            </a:r>
            <a:r>
              <a:rPr lang="en-US" altLang="ko-KR" sz="1200" b="1" dirty="0" smtClean="0">
                <a:solidFill>
                  <a:srgbClr val="0000CC"/>
                </a:solidFill>
              </a:rPr>
              <a:t>/</a:t>
            </a:r>
            <a:r>
              <a:rPr lang="ko-KR" altLang="en-US" sz="1200" b="1" dirty="0" smtClean="0">
                <a:solidFill>
                  <a:srgbClr val="0000CC"/>
                </a:solidFill>
              </a:rPr>
              <a:t>불 </a:t>
            </a:r>
            <a:r>
              <a:rPr lang="ko-KR" altLang="en-US" sz="1200" b="1" dirty="0" err="1" smtClean="0">
                <a:solidFill>
                  <a:srgbClr val="0000CC"/>
                </a:solidFill>
              </a:rPr>
              <a:t>생산정보와</a:t>
            </a:r>
            <a:r>
              <a:rPr lang="ko-KR" altLang="en-US" sz="1200" b="1" dirty="0" smtClean="0">
                <a:solidFill>
                  <a:srgbClr val="0000CC"/>
                </a:solidFill>
              </a:rPr>
              <a:t> 관련된 차트도 </a:t>
            </a:r>
            <a:r>
              <a:rPr lang="ko-KR" altLang="en-US" sz="1200" b="1" dirty="0" err="1" smtClean="0">
                <a:solidFill>
                  <a:srgbClr val="0000CC"/>
                </a:solidFill>
              </a:rPr>
              <a:t>표현되야</a:t>
            </a:r>
            <a:r>
              <a:rPr lang="ko-KR" altLang="en-US" sz="1200" b="1" dirty="0" smtClean="0">
                <a:solidFill>
                  <a:srgbClr val="0000CC"/>
                </a:solidFill>
              </a:rPr>
              <a:t> </a:t>
            </a:r>
            <a:r>
              <a:rPr lang="ko-KR" altLang="en-US" sz="1200" b="1" dirty="0" err="1" smtClean="0">
                <a:solidFill>
                  <a:srgbClr val="0000CC"/>
                </a:solidFill>
              </a:rPr>
              <a:t>될것</a:t>
            </a:r>
            <a:endParaRPr lang="ko-KR" altLang="en-US" sz="12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6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301924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생산성 분석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368329"/>
              </p:ext>
            </p:extLst>
          </p:nvPr>
        </p:nvGraphicFramePr>
        <p:xfrm>
          <a:off x="380999" y="5473232"/>
          <a:ext cx="114778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7898">
                  <a:extLst>
                    <a:ext uri="{9D8B030D-6E8A-4147-A177-3AD203B41FA5}">
                      <a16:colId xmlns:a16="http://schemas.microsoft.com/office/drawing/2014/main" val="3248425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MES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407751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0397"/>
          <a:stretch/>
        </p:blipFill>
        <p:spPr>
          <a:xfrm>
            <a:off x="381000" y="1021669"/>
            <a:ext cx="11477898" cy="410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301924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생산실적 현황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80999" y="5473232"/>
          <a:ext cx="114778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8949">
                  <a:extLst>
                    <a:ext uri="{9D8B030D-6E8A-4147-A177-3AD203B41FA5}">
                      <a16:colId xmlns:a16="http://schemas.microsoft.com/office/drawing/2014/main" val="3248425427"/>
                    </a:ext>
                  </a:extLst>
                </a:gridCol>
                <a:gridCol w="5738949">
                  <a:extLst>
                    <a:ext uri="{9D8B030D-6E8A-4147-A177-3AD203B41FA5}">
                      <a16:colId xmlns:a16="http://schemas.microsoft.com/office/drawing/2014/main" val="3292171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ERP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MES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40775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0476"/>
          <a:stretch/>
        </p:blipFill>
        <p:spPr>
          <a:xfrm>
            <a:off x="6286499" y="1021667"/>
            <a:ext cx="5600361" cy="41011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5874" t="10550" r="14523" b="32161"/>
          <a:stretch/>
        </p:blipFill>
        <p:spPr>
          <a:xfrm>
            <a:off x="380999" y="1021668"/>
            <a:ext cx="5738949" cy="410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8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r="89682"/>
          <a:stretch/>
        </p:blipFill>
        <p:spPr>
          <a:xfrm>
            <a:off x="2682423" y="1200150"/>
            <a:ext cx="1478144" cy="517444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37100" y="1200150"/>
            <a:ext cx="6781800" cy="8191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               ERP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37100" y="5133975"/>
            <a:ext cx="6781800" cy="8191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              MES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430" t="32564" r="83056" b="13334"/>
          <a:stretch/>
        </p:blipFill>
        <p:spPr>
          <a:xfrm>
            <a:off x="0" y="1200150"/>
            <a:ext cx="2654300" cy="51744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100" y="174567"/>
            <a:ext cx="6630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자사 </a:t>
            </a:r>
            <a:r>
              <a:rPr lang="en-US" altLang="ko-KR" sz="2400" dirty="0" smtClean="0"/>
              <a:t>MES </a:t>
            </a:r>
            <a:r>
              <a:rPr lang="ko-KR" altLang="en-US" sz="2400" dirty="0" smtClean="0"/>
              <a:t>데이터 관리 진단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품질 조회 정리 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85000" y="1314908"/>
            <a:ext cx="453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자사 내 전사적 자원관리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기업 내 생산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물류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재무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회계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영업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구매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재고 등 경영활동 프로세스들을 통합 연계 및 관리</a:t>
            </a:r>
            <a:endParaRPr lang="ko-KR" alt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985000" y="5220384"/>
            <a:ext cx="453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자사 내 전사적 자원관리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기업 내 생산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물류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재무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회계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영업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구매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재고 등 경영활동 프로세스들을 통합 연계 및 관리</a:t>
            </a:r>
            <a:endParaRPr lang="ko-KR" altLang="en-US" sz="12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4963304" y="2213886"/>
            <a:ext cx="7040832" cy="2701014"/>
            <a:chOff x="5346700" y="2213886"/>
            <a:chExt cx="7040832" cy="2701014"/>
          </a:xfrm>
        </p:grpSpPr>
        <p:sp>
          <p:nvSpPr>
            <p:cNvPr id="9" name="아래쪽 화살표 8"/>
            <p:cNvSpPr/>
            <p:nvPr/>
          </p:nvSpPr>
          <p:spPr>
            <a:xfrm>
              <a:off x="8591549" y="2213886"/>
              <a:ext cx="971550" cy="27010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아래쪽 화살표 9"/>
            <p:cNvSpPr/>
            <p:nvPr/>
          </p:nvSpPr>
          <p:spPr>
            <a:xfrm rot="10800000">
              <a:off x="5346700" y="2213886"/>
              <a:ext cx="971550" cy="27010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9563099" y="3433313"/>
              <a:ext cx="28244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작업 지시서 전달</a:t>
              </a:r>
              <a:endParaRPr lang="en-US" altLang="ko-KR" dirty="0" smtClean="0"/>
            </a:p>
            <a:p>
              <a:r>
                <a:rPr lang="ko-KR" altLang="en-US" dirty="0" smtClean="0"/>
                <a:t>자재 </a:t>
              </a:r>
              <a:r>
                <a:rPr lang="en-US" altLang="ko-KR" dirty="0" smtClean="0"/>
                <a:t>/ </a:t>
              </a:r>
              <a:r>
                <a:rPr lang="ko-KR" altLang="en-US" dirty="0" err="1" smtClean="0"/>
                <a:t>파츠</a:t>
              </a:r>
              <a:r>
                <a:rPr lang="ko-KR" altLang="en-US" dirty="0" smtClean="0"/>
                <a:t> 정보 전달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18250" y="3433313"/>
              <a:ext cx="28244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작업 시작 </a:t>
              </a:r>
              <a:r>
                <a:rPr lang="en-US" altLang="ko-KR" dirty="0" smtClean="0"/>
                <a:t>/ </a:t>
              </a:r>
              <a:r>
                <a:rPr lang="ko-KR" altLang="en-US" dirty="0" smtClean="0"/>
                <a:t>종료</a:t>
              </a:r>
              <a:endParaRPr lang="en-US" altLang="ko-KR" dirty="0" smtClean="0"/>
            </a:p>
            <a:p>
              <a:r>
                <a:rPr lang="ko-KR" altLang="en-US" dirty="0" smtClean="0"/>
                <a:t>작업 상태 전달</a:t>
              </a:r>
              <a:endParaRPr lang="ko-KR" altLang="en-US" dirty="0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2682423" y="4663261"/>
            <a:ext cx="1478143" cy="9094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0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301924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품질항목</a:t>
            </a:r>
            <a:r>
              <a:rPr lang="ko-KR" altLang="en-US" b="1" dirty="0" smtClean="0"/>
              <a:t> 관리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796410"/>
              </p:ext>
            </p:extLst>
          </p:nvPr>
        </p:nvGraphicFramePr>
        <p:xfrm>
          <a:off x="380999" y="6286032"/>
          <a:ext cx="114778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7898">
                  <a:extLst>
                    <a:ext uri="{9D8B030D-6E8A-4147-A177-3AD203B41FA5}">
                      <a16:colId xmlns:a16="http://schemas.microsoft.com/office/drawing/2014/main" val="3248425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MES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40775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0635"/>
          <a:stretch/>
        </p:blipFill>
        <p:spPr>
          <a:xfrm>
            <a:off x="537028" y="812800"/>
            <a:ext cx="11205029" cy="538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4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301924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생산 불량 현황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실시간</a:t>
            </a:r>
            <a:r>
              <a:rPr lang="en-US" altLang="ko-KR" b="1" dirty="0" smtClean="0"/>
              <a:t>) – </a:t>
            </a:r>
            <a:r>
              <a:rPr lang="ko-KR" altLang="en-US" b="1" dirty="0" smtClean="0"/>
              <a:t>차트 있으면 좋음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80999" y="6286032"/>
          <a:ext cx="114778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7898">
                  <a:extLst>
                    <a:ext uri="{9D8B030D-6E8A-4147-A177-3AD203B41FA5}">
                      <a16:colId xmlns:a16="http://schemas.microsoft.com/office/drawing/2014/main" val="3248425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MES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40775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0556"/>
          <a:stretch/>
        </p:blipFill>
        <p:spPr>
          <a:xfrm>
            <a:off x="522513" y="748290"/>
            <a:ext cx="11336383" cy="546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2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301924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생산불량</a:t>
            </a:r>
            <a:r>
              <a:rPr lang="ko-KR" altLang="en-US" b="1" dirty="0" smtClean="0"/>
              <a:t> 현황 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451410"/>
              </p:ext>
            </p:extLst>
          </p:nvPr>
        </p:nvGraphicFramePr>
        <p:xfrm>
          <a:off x="380999" y="6444290"/>
          <a:ext cx="114778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7898">
                  <a:extLst>
                    <a:ext uri="{9D8B030D-6E8A-4147-A177-3AD203B41FA5}">
                      <a16:colId xmlns:a16="http://schemas.microsoft.com/office/drawing/2014/main" val="3248425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MES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40775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0476"/>
          <a:stretch/>
        </p:blipFill>
        <p:spPr>
          <a:xfrm>
            <a:off x="380999" y="744501"/>
            <a:ext cx="11477898" cy="556921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298700" y="1892300"/>
            <a:ext cx="4330700" cy="1333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98700" y="18923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0000CC"/>
                </a:solidFill>
              </a:rPr>
              <a:t>파레토</a:t>
            </a:r>
            <a:r>
              <a:rPr lang="ko-KR" altLang="en-US" sz="1200" b="1" dirty="0" smtClean="0">
                <a:solidFill>
                  <a:srgbClr val="0000CC"/>
                </a:solidFill>
              </a:rPr>
              <a:t> 차트 요구</a:t>
            </a:r>
            <a:endParaRPr lang="ko-KR" altLang="en-US" sz="1200" b="1" dirty="0">
              <a:solidFill>
                <a:srgbClr val="0000CC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39212" t="33398" r="19813" b="18511"/>
          <a:stretch/>
        </p:blipFill>
        <p:spPr>
          <a:xfrm>
            <a:off x="6673533" y="897791"/>
            <a:ext cx="3986076" cy="25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3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301924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SPC </a:t>
            </a:r>
            <a:r>
              <a:rPr lang="ko-KR" altLang="en-US" b="1" dirty="0" smtClean="0"/>
              <a:t>관리도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611416"/>
              </p:ext>
            </p:extLst>
          </p:nvPr>
        </p:nvGraphicFramePr>
        <p:xfrm>
          <a:off x="380999" y="5892332"/>
          <a:ext cx="114778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8949">
                  <a:extLst>
                    <a:ext uri="{9D8B030D-6E8A-4147-A177-3AD203B41FA5}">
                      <a16:colId xmlns:a16="http://schemas.microsoft.com/office/drawing/2014/main" val="3248425427"/>
                    </a:ext>
                  </a:extLst>
                </a:gridCol>
                <a:gridCol w="5738949">
                  <a:extLst>
                    <a:ext uri="{9D8B030D-6E8A-4147-A177-3AD203B41FA5}">
                      <a16:colId xmlns:a16="http://schemas.microsoft.com/office/drawing/2014/main" val="3292171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ADMS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MES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40775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495300" y="1021668"/>
            <a:ext cx="11363598" cy="4636182"/>
            <a:chOff x="495300" y="1021668"/>
            <a:chExt cx="11363598" cy="410115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10556"/>
            <a:stretch/>
          </p:blipFill>
          <p:spPr>
            <a:xfrm>
              <a:off x="6342744" y="1021668"/>
              <a:ext cx="5516154" cy="4101152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495300" y="1021668"/>
              <a:ext cx="5713548" cy="4101152"/>
              <a:chOff x="-8715828" y="-4693228"/>
              <a:chExt cx="15690850" cy="17754600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4"/>
              <a:srcRect l="14201" t="11294"/>
              <a:stretch/>
            </p:blipFill>
            <p:spPr>
              <a:xfrm>
                <a:off x="-8715828" y="-4693228"/>
                <a:ext cx="15690850" cy="8787244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5"/>
              <a:srcRect l="13750" t="10769"/>
              <a:stretch/>
            </p:blipFill>
            <p:spPr>
              <a:xfrm>
                <a:off x="-8715828" y="4222172"/>
                <a:ext cx="15690850" cy="8839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2806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66" y="141229"/>
            <a:ext cx="8079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 </a:t>
            </a:r>
            <a:r>
              <a:rPr lang="ko-KR" altLang="en-US" sz="2400" b="1" dirty="0" smtClean="0"/>
              <a:t>외부고객 관점에서의 솔루션 </a:t>
            </a:r>
            <a:r>
              <a:rPr lang="en-US" altLang="ko-KR" sz="2400" b="1" dirty="0" smtClean="0"/>
              <a:t>Level – MC </a:t>
            </a:r>
            <a:r>
              <a:rPr lang="en-US" altLang="ko-KR" sz="2400" b="1" dirty="0" smtClean="0">
                <a:solidFill>
                  <a:srgbClr val="0000CC"/>
                </a:solidFill>
              </a:rPr>
              <a:t>(</a:t>
            </a:r>
            <a:r>
              <a:rPr lang="ko-KR" altLang="en-US" sz="2400" b="1" dirty="0" smtClean="0">
                <a:solidFill>
                  <a:srgbClr val="0000CC"/>
                </a:solidFill>
              </a:rPr>
              <a:t>설비관리</a:t>
            </a:r>
            <a:r>
              <a:rPr lang="en-US" altLang="ko-KR" sz="2400" b="1" dirty="0" smtClean="0">
                <a:solidFill>
                  <a:srgbClr val="0000CC"/>
                </a:solidFill>
              </a:rPr>
              <a:t>)</a:t>
            </a:r>
            <a:endParaRPr lang="ko-KR" altLang="en-US" b="1" dirty="0">
              <a:solidFill>
                <a:srgbClr val="0000CC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819149" y="788064"/>
            <a:ext cx="9814345" cy="5627810"/>
            <a:chOff x="252066" y="967426"/>
            <a:chExt cx="8834784" cy="562781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rcRect l="16736" t="23205" r="32084" b="4487"/>
            <a:stretch/>
          </p:blipFill>
          <p:spPr>
            <a:xfrm>
              <a:off x="252066" y="967426"/>
              <a:ext cx="8834784" cy="545853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2163484" y="2857196"/>
              <a:ext cx="16846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ADMS</a:t>
              </a:r>
              <a:r>
                <a:rPr lang="ko-KR" altLang="en-US" sz="800" b="1" dirty="0" smtClean="0"/>
                <a:t>에서 최초 시도 </a:t>
              </a:r>
              <a:endParaRPr lang="en-US" altLang="ko-KR" sz="800" b="1" dirty="0" smtClean="0"/>
            </a:p>
            <a:p>
              <a:r>
                <a:rPr lang="ko-KR" altLang="en-US" sz="800" b="1" dirty="0" smtClean="0">
                  <a:solidFill>
                    <a:srgbClr val="0000CC"/>
                  </a:solidFill>
                </a:rPr>
                <a:t>→ 내부 직원 필요성 못 느낌</a:t>
              </a:r>
              <a:endParaRPr lang="ko-KR" altLang="en-US" sz="800" b="1" dirty="0">
                <a:solidFill>
                  <a:srgbClr val="0000CC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0628" y="2857196"/>
              <a:ext cx="17928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err="1" smtClean="0"/>
                <a:t>설비자동화</a:t>
              </a:r>
              <a:r>
                <a:rPr lang="ko-KR" altLang="en-US" sz="800" b="1" dirty="0" smtClean="0"/>
                <a:t> 최초 시도</a:t>
              </a:r>
              <a:endParaRPr lang="en-US" altLang="ko-KR" sz="800" b="1" dirty="0" smtClean="0"/>
            </a:p>
            <a:p>
              <a:r>
                <a:rPr lang="ko-KR" altLang="en-US" sz="800" b="1" dirty="0" smtClean="0">
                  <a:solidFill>
                    <a:srgbClr val="0000CC"/>
                  </a:solidFill>
                </a:rPr>
                <a:t>→ 내부 직원 필요성 못 느낌</a:t>
              </a:r>
              <a:endParaRPr lang="ko-KR" altLang="en-US" sz="800" b="1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48100" y="2857196"/>
              <a:ext cx="16846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ADMS</a:t>
              </a:r>
              <a:r>
                <a:rPr lang="ko-KR" altLang="en-US" sz="800" b="1" dirty="0" smtClean="0"/>
                <a:t>에서 최초 시도 </a:t>
              </a:r>
              <a:endParaRPr lang="en-US" altLang="ko-KR" sz="800" b="1" dirty="0" smtClean="0"/>
            </a:p>
            <a:p>
              <a:r>
                <a:rPr lang="ko-KR" altLang="en-US" sz="800" b="1" dirty="0" smtClean="0">
                  <a:solidFill>
                    <a:srgbClr val="0000CC"/>
                  </a:solidFill>
                </a:rPr>
                <a:t>→ 협조 없이 표준화 강행 수립</a:t>
              </a:r>
              <a:endParaRPr lang="ko-KR" altLang="en-US" sz="800" b="1" dirty="0">
                <a:solidFill>
                  <a:srgbClr val="0000CC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48100" y="6256682"/>
              <a:ext cx="16846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ADMS </a:t>
              </a:r>
              <a:r>
                <a:rPr lang="ko-KR" altLang="en-US" sz="800" b="1" dirty="0" err="1" smtClean="0"/>
                <a:t>지원기능</a:t>
              </a:r>
              <a:endParaRPr lang="en-US" altLang="ko-KR" sz="800" b="1" dirty="0" smtClean="0"/>
            </a:p>
            <a:p>
              <a:r>
                <a:rPr lang="ko-KR" altLang="en-US" sz="800" b="1" dirty="0" smtClean="0">
                  <a:solidFill>
                    <a:srgbClr val="0000CC"/>
                  </a:solidFill>
                </a:rPr>
                <a:t>→ </a:t>
              </a:r>
              <a:r>
                <a:rPr lang="ko-KR" altLang="en-US" sz="800" b="1" dirty="0" err="1" smtClean="0">
                  <a:solidFill>
                    <a:srgbClr val="0000CC"/>
                  </a:solidFill>
                </a:rPr>
                <a:t>상태정보</a:t>
              </a:r>
              <a:r>
                <a:rPr lang="en-US" altLang="ko-KR" sz="800" b="1" dirty="0" smtClean="0">
                  <a:solidFill>
                    <a:srgbClr val="0000CC"/>
                  </a:solidFill>
                </a:rPr>
                <a:t>, </a:t>
              </a:r>
              <a:r>
                <a:rPr lang="ko-KR" altLang="en-US" sz="800" b="1" dirty="0" err="1" smtClean="0">
                  <a:solidFill>
                    <a:srgbClr val="0000CC"/>
                  </a:solidFill>
                </a:rPr>
                <a:t>알람정보</a:t>
              </a:r>
              <a:r>
                <a:rPr lang="en-US" altLang="ko-KR" sz="800" b="1" dirty="0" smtClean="0">
                  <a:solidFill>
                    <a:srgbClr val="0000CC"/>
                  </a:solidFill>
                </a:rPr>
                <a:t>, </a:t>
              </a:r>
              <a:r>
                <a:rPr lang="ko-KR" altLang="en-US" sz="800" b="1" dirty="0" err="1" smtClean="0">
                  <a:solidFill>
                    <a:srgbClr val="0000CC"/>
                  </a:solidFill>
                </a:rPr>
                <a:t>생산정보</a:t>
              </a:r>
              <a:endParaRPr lang="ko-KR" altLang="en-US" sz="800" b="1" dirty="0">
                <a:solidFill>
                  <a:srgbClr val="0000CC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402234" y="6256682"/>
              <a:ext cx="16846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ADMS </a:t>
              </a:r>
              <a:r>
                <a:rPr lang="ko-KR" altLang="en-US" sz="800" b="1" dirty="0" err="1" smtClean="0"/>
                <a:t>지원기능</a:t>
              </a:r>
              <a:endParaRPr lang="en-US" altLang="ko-KR" sz="800" b="1" dirty="0" smtClean="0"/>
            </a:p>
            <a:p>
              <a:r>
                <a:rPr lang="ko-KR" altLang="en-US" sz="800" b="1" dirty="0" smtClean="0">
                  <a:solidFill>
                    <a:srgbClr val="0000CC"/>
                  </a:solidFill>
                </a:rPr>
                <a:t>→ </a:t>
              </a:r>
              <a:r>
                <a:rPr lang="en-US" altLang="ko-KR" sz="800" b="1" dirty="0" smtClean="0">
                  <a:solidFill>
                    <a:srgbClr val="0000CC"/>
                  </a:solidFill>
                </a:rPr>
                <a:t>SPC</a:t>
              </a:r>
              <a:endParaRPr lang="ko-KR" altLang="en-US" sz="800" b="1" dirty="0">
                <a:solidFill>
                  <a:srgbClr val="0000CC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62862" y="4615698"/>
              <a:ext cx="168461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err="1" smtClean="0">
                  <a:solidFill>
                    <a:srgbClr val="FF0000"/>
                  </a:solidFill>
                </a:rPr>
                <a:t>해결과제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10429932" y="5915737"/>
            <a:ext cx="18711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b="1" dirty="0">
                <a:solidFill>
                  <a:srgbClr val="333333"/>
                </a:solidFill>
                <a:latin typeface="NotoSansCJKkr-Light"/>
              </a:rPr>
              <a:t>- OEE (Overall Equipment Effectiveness)</a:t>
            </a:r>
          </a:p>
          <a:p>
            <a:r>
              <a:rPr lang="en-US" altLang="ko-KR" sz="600" b="1" dirty="0">
                <a:solidFill>
                  <a:srgbClr val="333333"/>
                </a:solidFill>
                <a:latin typeface="NotoSansCJKkr-Light"/>
              </a:rPr>
              <a:t>- FDC(Fault Detection Classification)</a:t>
            </a:r>
          </a:p>
          <a:p>
            <a:r>
              <a:rPr lang="en-US" altLang="ko-KR" sz="600" b="1" dirty="0">
                <a:solidFill>
                  <a:srgbClr val="333333"/>
                </a:solidFill>
                <a:latin typeface="NotoSansCJKkr-Light"/>
              </a:rPr>
              <a:t>- SPC(Statistical Process Control)</a:t>
            </a:r>
          </a:p>
          <a:p>
            <a:r>
              <a:rPr lang="en-US" altLang="ko-KR" sz="600" b="1" dirty="0">
                <a:solidFill>
                  <a:srgbClr val="333333"/>
                </a:solidFill>
                <a:latin typeface="NotoSansCJKkr-Light"/>
              </a:rPr>
              <a:t>- EPT(Equipment Performance Tracking)</a:t>
            </a:r>
          </a:p>
          <a:p>
            <a:r>
              <a:rPr lang="en-US" altLang="ko-KR" sz="600" b="1" dirty="0">
                <a:solidFill>
                  <a:srgbClr val="333333"/>
                </a:solidFill>
                <a:latin typeface="NotoSansCJKkr-Light"/>
              </a:rPr>
              <a:t>- APC(Advanced Parameter Control)</a:t>
            </a:r>
          </a:p>
          <a:p>
            <a:r>
              <a:rPr lang="en-US" altLang="ko-KR" sz="600" b="1" dirty="0">
                <a:solidFill>
                  <a:srgbClr val="333333"/>
                </a:solidFill>
                <a:latin typeface="NotoSansCJKkr-Light"/>
              </a:rPr>
              <a:t>- YMS(Yield Management System)</a:t>
            </a:r>
          </a:p>
          <a:p>
            <a:r>
              <a:rPr lang="en-US" altLang="ko-KR" sz="600" b="1" dirty="0">
                <a:solidFill>
                  <a:srgbClr val="333333"/>
                </a:solidFill>
                <a:latin typeface="NotoSansCJKkr-Light"/>
              </a:rPr>
              <a:t>- RMS(recipe Management System)</a:t>
            </a:r>
          </a:p>
          <a:p>
            <a:r>
              <a:rPr lang="en-US" altLang="ko-KR" sz="600" b="1" dirty="0">
                <a:solidFill>
                  <a:srgbClr val="333333"/>
                </a:solidFill>
                <a:latin typeface="NotoSansCJKkr-Light"/>
              </a:rPr>
              <a:t>- VM( Virtual Metrology)</a:t>
            </a:r>
            <a:endParaRPr lang="ko-KR" altLang="en-US" sz="600" b="1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966158" y="4660901"/>
            <a:ext cx="2139352" cy="14034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93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r="89682"/>
          <a:stretch/>
        </p:blipFill>
        <p:spPr>
          <a:xfrm>
            <a:off x="2682423" y="1200150"/>
            <a:ext cx="1478144" cy="517444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37100" y="1200150"/>
            <a:ext cx="6781800" cy="8191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               ERP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37100" y="5133975"/>
            <a:ext cx="6781800" cy="8191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              MES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430" t="32564" r="83056" b="13334"/>
          <a:stretch/>
        </p:blipFill>
        <p:spPr>
          <a:xfrm>
            <a:off x="0" y="1200150"/>
            <a:ext cx="2654300" cy="51744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100" y="174567"/>
            <a:ext cx="6630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자사 </a:t>
            </a:r>
            <a:r>
              <a:rPr lang="en-US" altLang="ko-KR" sz="2400" dirty="0" smtClean="0"/>
              <a:t>MES </a:t>
            </a:r>
            <a:r>
              <a:rPr lang="ko-KR" altLang="en-US" sz="2400" dirty="0" smtClean="0"/>
              <a:t>데이터 관리 진단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설비 조회 정리 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85000" y="1314908"/>
            <a:ext cx="453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자사 내 전사적 자원관리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기업 내 생산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물류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재무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회계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영업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구매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재고 등 경영활동 프로세스들을 통합 연계 및 관리</a:t>
            </a:r>
            <a:endParaRPr lang="ko-KR" alt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985000" y="5220384"/>
            <a:ext cx="453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자사 내 전사적 자원관리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기업 내 생산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물류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재무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회계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영업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구매</a:t>
            </a:r>
            <a:r>
              <a:rPr lang="en-US" altLang="ko-KR" sz="1200" b="1" dirty="0" smtClean="0"/>
              <a:t>,</a:t>
            </a:r>
            <a:r>
              <a:rPr lang="ko-KR" altLang="en-US" sz="1200" b="1" dirty="0" smtClean="0"/>
              <a:t>재고 등 경영활동 프로세스들을 통합 연계 및 관리</a:t>
            </a:r>
            <a:endParaRPr lang="ko-KR" altLang="en-US" sz="12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4963304" y="2213886"/>
            <a:ext cx="7040832" cy="2701014"/>
            <a:chOff x="5346700" y="2213886"/>
            <a:chExt cx="7040832" cy="2701014"/>
          </a:xfrm>
        </p:grpSpPr>
        <p:sp>
          <p:nvSpPr>
            <p:cNvPr id="9" name="아래쪽 화살표 8"/>
            <p:cNvSpPr/>
            <p:nvPr/>
          </p:nvSpPr>
          <p:spPr>
            <a:xfrm>
              <a:off x="8591549" y="2213886"/>
              <a:ext cx="971550" cy="27010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아래쪽 화살표 9"/>
            <p:cNvSpPr/>
            <p:nvPr/>
          </p:nvSpPr>
          <p:spPr>
            <a:xfrm rot="10800000">
              <a:off x="5346700" y="2213886"/>
              <a:ext cx="971550" cy="27010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9563099" y="3433313"/>
              <a:ext cx="28244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작업 지시서 전달</a:t>
              </a:r>
              <a:endParaRPr lang="en-US" altLang="ko-KR" dirty="0" smtClean="0"/>
            </a:p>
            <a:p>
              <a:r>
                <a:rPr lang="ko-KR" altLang="en-US" dirty="0" smtClean="0"/>
                <a:t>자재 </a:t>
              </a:r>
              <a:r>
                <a:rPr lang="en-US" altLang="ko-KR" dirty="0" smtClean="0"/>
                <a:t>/ </a:t>
              </a:r>
              <a:r>
                <a:rPr lang="ko-KR" altLang="en-US" dirty="0" err="1" smtClean="0"/>
                <a:t>파츠</a:t>
              </a:r>
              <a:r>
                <a:rPr lang="ko-KR" altLang="en-US" dirty="0" smtClean="0"/>
                <a:t> 정보 전달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18250" y="3433313"/>
              <a:ext cx="28244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작업 시작 </a:t>
              </a:r>
              <a:r>
                <a:rPr lang="en-US" altLang="ko-KR" dirty="0" smtClean="0"/>
                <a:t>/ </a:t>
              </a:r>
              <a:r>
                <a:rPr lang="ko-KR" altLang="en-US" dirty="0" smtClean="0"/>
                <a:t>종료</a:t>
              </a:r>
              <a:endParaRPr lang="en-US" altLang="ko-KR" dirty="0" smtClean="0"/>
            </a:p>
            <a:p>
              <a:r>
                <a:rPr lang="ko-KR" altLang="en-US" dirty="0" smtClean="0"/>
                <a:t>작업 상태 전달</a:t>
              </a:r>
              <a:endParaRPr lang="ko-KR" altLang="en-US" dirty="0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2682423" y="5776069"/>
            <a:ext cx="1478143" cy="598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301924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설비 가동 현황 </a:t>
            </a:r>
            <a:r>
              <a:rPr lang="en-US" altLang="ko-KR" b="1" dirty="0" smtClean="0"/>
              <a:t>I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827377"/>
              </p:ext>
            </p:extLst>
          </p:nvPr>
        </p:nvGraphicFramePr>
        <p:xfrm>
          <a:off x="380999" y="5974562"/>
          <a:ext cx="114778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7898">
                  <a:extLst>
                    <a:ext uri="{9D8B030D-6E8A-4147-A177-3AD203B41FA5}">
                      <a16:colId xmlns:a16="http://schemas.microsoft.com/office/drawing/2014/main" val="3248425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MES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407751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487680" y="857417"/>
            <a:ext cx="11538858" cy="5034915"/>
            <a:chOff x="5816600" y="857417"/>
            <a:chExt cx="6131376" cy="503491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rcRect l="10625"/>
            <a:stretch/>
          </p:blipFill>
          <p:spPr>
            <a:xfrm>
              <a:off x="5816600" y="857417"/>
              <a:ext cx="6042297" cy="503491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rcRect l="39212" t="33398" r="19813" b="18511"/>
            <a:stretch/>
          </p:blipFill>
          <p:spPr>
            <a:xfrm>
              <a:off x="10149054" y="3831604"/>
              <a:ext cx="1798922" cy="2060728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6762750" y="1809750"/>
            <a:ext cx="1466850" cy="11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41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1187"/>
          <a:stretch/>
        </p:blipFill>
        <p:spPr>
          <a:xfrm>
            <a:off x="495299" y="831758"/>
            <a:ext cx="11363598" cy="501024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1001" y="301924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설비 가동 현황 </a:t>
            </a:r>
            <a:r>
              <a:rPr lang="en-US" altLang="ko-KR" b="1" dirty="0" smtClean="0"/>
              <a:t>II 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80999" y="5974562"/>
          <a:ext cx="114778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7898">
                  <a:extLst>
                    <a:ext uri="{9D8B030D-6E8A-4147-A177-3AD203B41FA5}">
                      <a16:colId xmlns:a16="http://schemas.microsoft.com/office/drawing/2014/main" val="3248425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MES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407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48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0537"/>
          <a:stretch/>
        </p:blipFill>
        <p:spPr>
          <a:xfrm>
            <a:off x="507999" y="762000"/>
            <a:ext cx="11350897" cy="51227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1001" y="301924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설비 모니터링</a:t>
            </a:r>
            <a:r>
              <a:rPr lang="en-US" altLang="ko-KR" b="1" dirty="0" smtClean="0"/>
              <a:t>(FMB)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80999" y="5974562"/>
          <a:ext cx="114778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7898">
                  <a:extLst>
                    <a:ext uri="{9D8B030D-6E8A-4147-A177-3AD203B41FA5}">
                      <a16:colId xmlns:a16="http://schemas.microsoft.com/office/drawing/2014/main" val="3248425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MES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407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09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5"/>
          <p:cNvSpPr txBox="1">
            <a:spLocks/>
          </p:cNvSpPr>
          <p:nvPr/>
        </p:nvSpPr>
        <p:spPr>
          <a:xfrm>
            <a:off x="152198" y="2606051"/>
            <a:ext cx="11887604" cy="365755"/>
          </a:xfrm>
          <a:prstGeom prst="rect">
            <a:avLst/>
          </a:prstGeom>
        </p:spPr>
        <p:txBody>
          <a:bodyPr vert="horz" lIns="342857" tIns="0" rIns="342857" bIns="0" rtlCol="0" anchor="t">
            <a:noAutofit/>
          </a:bodyPr>
          <a:lstStyle/>
          <a:p>
            <a:pPr algn="ctr" defTabSz="1160736" latinLnBrk="0">
              <a:tabLst>
                <a:tab pos="1704830" algn="l"/>
              </a:tabLst>
              <a:defRPr/>
            </a:pPr>
            <a:r>
              <a:rPr lang="en-US" altLang="ko-KR" sz="4571" b="1" dirty="0" smtClean="0">
                <a:latin typeface="Arial" pitchFamily="34" charset="0"/>
                <a:cs typeface="Arial" pitchFamily="34" charset="0"/>
              </a:rPr>
              <a:t>ERP</a:t>
            </a:r>
            <a:r>
              <a:rPr lang="ko-KR" altLang="en-US" sz="4571" b="1" dirty="0" smtClean="0">
                <a:latin typeface="Arial" pitchFamily="34" charset="0"/>
                <a:cs typeface="Arial" pitchFamily="34" charset="0"/>
              </a:rPr>
              <a:t> 시스템 현황 검토</a:t>
            </a:r>
            <a:endParaRPr lang="en-US" altLang="ko-KR" sz="4571" b="1" dirty="0" smtClean="0">
              <a:latin typeface="Arial" pitchFamily="34" charset="0"/>
              <a:cs typeface="Arial" pitchFamily="34" charset="0"/>
            </a:endParaRPr>
          </a:p>
          <a:p>
            <a:pPr algn="ctr" defTabSz="1160736" latinLnBrk="0">
              <a:tabLst>
                <a:tab pos="1704830" algn="l"/>
              </a:tabLst>
              <a:defRPr/>
            </a:pPr>
            <a:r>
              <a:rPr lang="en-US" altLang="ko-KR" sz="4571" b="1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ko-KR" altLang="en-US" sz="4571" b="1" dirty="0" smtClean="0">
                <a:latin typeface="Arial" pitchFamily="34" charset="0"/>
                <a:cs typeface="Arial" pitchFamily="34" charset="0"/>
              </a:rPr>
              <a:t>생산기준</a:t>
            </a:r>
            <a:r>
              <a:rPr lang="en-US" altLang="ko-KR" sz="4571" b="1" dirty="0" smtClean="0">
                <a:latin typeface="Arial" pitchFamily="34" charset="0"/>
                <a:cs typeface="Arial" pitchFamily="34" charset="0"/>
              </a:rPr>
              <a:t>)</a:t>
            </a:r>
            <a:endParaRPr lang="en-US" altLang="ko-KR" sz="4571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45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457200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확정 </a:t>
            </a:r>
            <a:r>
              <a:rPr lang="en-US" altLang="ko-KR" b="1" dirty="0" smtClean="0"/>
              <a:t>MDS – </a:t>
            </a:r>
            <a:r>
              <a:rPr lang="ko-KR" altLang="en-US" b="1" dirty="0" smtClean="0"/>
              <a:t>수요 예측</a:t>
            </a:r>
            <a:endParaRPr lang="en-US" altLang="ko-KR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4445" t="14798" r="32857" b="23370"/>
          <a:stretch/>
        </p:blipFill>
        <p:spPr>
          <a:xfrm>
            <a:off x="464456" y="1034143"/>
            <a:ext cx="11384643" cy="539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102" y="457200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생산계획확인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431" t="10769" r="3334" b="33334"/>
          <a:stretch/>
        </p:blipFill>
        <p:spPr>
          <a:xfrm>
            <a:off x="381000" y="927100"/>
            <a:ext cx="11535229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3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457200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년간 생산계획 현황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575" t="14310" r="14299" b="27082"/>
          <a:stretch/>
        </p:blipFill>
        <p:spPr>
          <a:xfrm>
            <a:off x="381000" y="1052285"/>
            <a:ext cx="11433629" cy="549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7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457200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생산계획 대비 생산 실적 현황</a:t>
            </a:r>
            <a:endParaRPr lang="en-US" altLang="ko-KR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7291" t="17690" r="30208" b="25313"/>
          <a:stretch/>
        </p:blipFill>
        <p:spPr>
          <a:xfrm>
            <a:off x="381000" y="1041400"/>
            <a:ext cx="113157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457200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작업지시진행 조회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자재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공정</a:t>
            </a:r>
            <a:r>
              <a:rPr lang="en-US" altLang="ko-KR" b="1" dirty="0" smtClean="0"/>
              <a:t>/</a:t>
            </a:r>
            <a:r>
              <a:rPr lang="ko-KR" altLang="en-US" b="1" dirty="0" err="1" smtClean="0"/>
              <a:t>수주할당</a:t>
            </a:r>
            <a:r>
              <a:rPr lang="en-US" altLang="ko-KR" b="1" dirty="0" smtClean="0"/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3651" t="15385" r="26746" b="27180"/>
          <a:stretch/>
        </p:blipFill>
        <p:spPr>
          <a:xfrm>
            <a:off x="381000" y="972457"/>
            <a:ext cx="11390086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5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66" y="141229"/>
            <a:ext cx="8079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 </a:t>
            </a:r>
            <a:r>
              <a:rPr lang="ko-KR" altLang="en-US" sz="2400" b="1" dirty="0" smtClean="0"/>
              <a:t>외부고객 관점에서의 솔루션 </a:t>
            </a:r>
            <a:r>
              <a:rPr lang="en-US" altLang="ko-KR" sz="2400" b="1" dirty="0" smtClean="0"/>
              <a:t>Level – MC </a:t>
            </a:r>
            <a:r>
              <a:rPr lang="en-US" altLang="ko-KR" sz="2400" b="1" dirty="0" smtClean="0">
                <a:solidFill>
                  <a:srgbClr val="0000CC"/>
                </a:solidFill>
              </a:rPr>
              <a:t>(</a:t>
            </a:r>
            <a:r>
              <a:rPr lang="ko-KR" altLang="en-US" sz="2400" b="1" dirty="0" smtClean="0">
                <a:solidFill>
                  <a:srgbClr val="0000CC"/>
                </a:solidFill>
              </a:rPr>
              <a:t>설비관리</a:t>
            </a:r>
            <a:r>
              <a:rPr lang="en-US" altLang="ko-KR" sz="2400" b="1" dirty="0" smtClean="0">
                <a:solidFill>
                  <a:srgbClr val="0000CC"/>
                </a:solidFill>
              </a:rPr>
              <a:t>)</a:t>
            </a:r>
            <a:endParaRPr lang="ko-KR" altLang="en-US" b="1" dirty="0">
              <a:solidFill>
                <a:srgbClr val="0000CC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45135" y="914399"/>
            <a:ext cx="11352593" cy="5303628"/>
            <a:chOff x="445135" y="914399"/>
            <a:chExt cx="11352593" cy="530362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29930" t="18975" r="42292" b="34753"/>
            <a:stretch/>
          </p:blipFill>
          <p:spPr>
            <a:xfrm>
              <a:off x="445135" y="914400"/>
              <a:ext cx="5877848" cy="530362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/>
            <a:srcRect l="29930" t="65513" r="42292" b="10000"/>
            <a:stretch/>
          </p:blipFill>
          <p:spPr>
            <a:xfrm>
              <a:off x="6432189" y="914399"/>
              <a:ext cx="5365539" cy="2605178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445135" y="637400"/>
            <a:ext cx="9583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0000CC"/>
                </a:solidFill>
              </a:rPr>
              <a:t>자사의 필요 관리 수준 이상 영역</a:t>
            </a:r>
            <a:endParaRPr lang="ko-KR" altLang="en-US" sz="12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31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457200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수주미처리현황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적체일수</a:t>
            </a:r>
            <a:r>
              <a:rPr lang="en-US" altLang="ko-KR" b="1" dirty="0" smtClean="0"/>
              <a:t>/</a:t>
            </a:r>
            <a:r>
              <a:rPr lang="ko-KR" altLang="en-US" b="1" dirty="0" err="1" smtClean="0"/>
              <a:t>영업요구일</a:t>
            </a:r>
            <a:r>
              <a:rPr lang="en-US" altLang="ko-KR" b="1" dirty="0" smtClean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48" t="12454" r="13968" b="20732"/>
          <a:stretch/>
        </p:blipFill>
        <p:spPr>
          <a:xfrm>
            <a:off x="381000" y="972456"/>
            <a:ext cx="11462657" cy="55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0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457200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생산진행현황</a:t>
            </a:r>
            <a:endParaRPr lang="en-US" altLang="ko-KR" b="1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119742" y="957942"/>
            <a:ext cx="11869057" cy="5399315"/>
            <a:chOff x="381000" y="957942"/>
            <a:chExt cx="11012714" cy="316516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18413" t="11868" r="28889" b="30842"/>
            <a:stretch/>
          </p:blipFill>
          <p:spPr>
            <a:xfrm>
              <a:off x="381000" y="957942"/>
              <a:ext cx="5373330" cy="316411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18571" t="12161" r="28889" b="31283"/>
            <a:stretch/>
          </p:blipFill>
          <p:spPr>
            <a:xfrm>
              <a:off x="5965371" y="957942"/>
              <a:ext cx="5428343" cy="3165167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119742" y="2428875"/>
            <a:ext cx="11869057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02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457200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생산 실적 현황</a:t>
            </a:r>
            <a:endParaRPr lang="en-US" altLang="ko-KR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5874" t="10550" r="14523" b="32161"/>
          <a:stretch/>
        </p:blipFill>
        <p:spPr>
          <a:xfrm>
            <a:off x="381000" y="943427"/>
            <a:ext cx="11549743" cy="567508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1975" y="3695700"/>
            <a:ext cx="11191875" cy="1143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50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457200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Run </a:t>
            </a:r>
            <a:r>
              <a:rPr lang="en-US" altLang="ko-KR" b="1" dirty="0" err="1" smtClean="0"/>
              <a:t>WebReport</a:t>
            </a:r>
            <a:r>
              <a:rPr lang="en-US" altLang="ko-KR" b="1" dirty="0" smtClean="0"/>
              <a:t> MFG – </a:t>
            </a:r>
            <a:r>
              <a:rPr lang="ko-KR" altLang="en-US" b="1" dirty="0" smtClean="0"/>
              <a:t>수불 </a:t>
            </a:r>
            <a:r>
              <a:rPr lang="en-US" altLang="ko-KR" b="1" dirty="0" smtClean="0"/>
              <a:t>/</a:t>
            </a:r>
            <a:r>
              <a:rPr lang="ko-KR" altLang="en-US" b="1" dirty="0"/>
              <a:t> </a:t>
            </a:r>
            <a:r>
              <a:rPr lang="ko-KR" altLang="en-US" b="1" dirty="0" smtClean="0"/>
              <a:t>비용 리포트</a:t>
            </a:r>
            <a:endParaRPr lang="en-US" altLang="ko-KR" b="1" dirty="0" smtClean="0"/>
          </a:p>
        </p:txBody>
      </p:sp>
      <p:grpSp>
        <p:nvGrpSpPr>
          <p:cNvPr id="10" name="그룹 9"/>
          <p:cNvGrpSpPr/>
          <p:nvPr/>
        </p:nvGrpSpPr>
        <p:grpSpPr>
          <a:xfrm>
            <a:off x="402024" y="947420"/>
            <a:ext cx="5472996" cy="5619737"/>
            <a:chOff x="395289" y="947420"/>
            <a:chExt cx="5138736" cy="561973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l="36726" t="7766" r="23016" b="9450"/>
            <a:stretch/>
          </p:blipFill>
          <p:spPr>
            <a:xfrm>
              <a:off x="401716" y="947420"/>
              <a:ext cx="3831094" cy="42672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l="36667" t="61614" r="9374" b="4743"/>
            <a:stretch/>
          </p:blipFill>
          <p:spPr>
            <a:xfrm>
              <a:off x="395289" y="5214620"/>
              <a:ext cx="5138736" cy="1352537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5283200" y="457200"/>
            <a:ext cx="5885454" cy="6109957"/>
            <a:chOff x="4792072" y="457200"/>
            <a:chExt cx="6885579" cy="610995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l="18958" t="15127" r="19931" b="5257"/>
            <a:stretch/>
          </p:blipFill>
          <p:spPr>
            <a:xfrm>
              <a:off x="4792073" y="457200"/>
              <a:ext cx="6885578" cy="3230728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rcRect l="16409" t="16085" r="19385" b="2304"/>
            <a:stretch/>
          </p:blipFill>
          <p:spPr>
            <a:xfrm>
              <a:off x="4792072" y="3733650"/>
              <a:ext cx="6885578" cy="283350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9720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457200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Run </a:t>
            </a:r>
            <a:r>
              <a:rPr lang="en-US" altLang="ko-KR" b="1" dirty="0" err="1" smtClean="0"/>
              <a:t>WebReport</a:t>
            </a:r>
            <a:r>
              <a:rPr lang="en-US" altLang="ko-KR" b="1" dirty="0" smtClean="0"/>
              <a:t> PO(Purchase Order)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9166" t="7500" r="54480" b="4423"/>
          <a:stretch/>
        </p:blipFill>
        <p:spPr>
          <a:xfrm>
            <a:off x="469900" y="1014578"/>
            <a:ext cx="4231114" cy="55525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19048" t="16556" r="19841" b="3590"/>
          <a:stretch/>
        </p:blipFill>
        <p:spPr>
          <a:xfrm>
            <a:off x="5123542" y="457200"/>
            <a:ext cx="6211208" cy="2997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23264" t="21667" r="24861" b="10513"/>
          <a:stretch/>
        </p:blipFill>
        <p:spPr>
          <a:xfrm>
            <a:off x="5123542" y="3557257"/>
            <a:ext cx="6211208" cy="3009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957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457200"/>
            <a:ext cx="54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수입검사 대기 품목 조회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반제품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원자재</a:t>
            </a:r>
            <a:r>
              <a:rPr lang="en-US" altLang="ko-KR" b="1" dirty="0" smtClean="0"/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508" t="21538" r="6508" b="25568"/>
          <a:stretch/>
        </p:blipFill>
        <p:spPr>
          <a:xfrm>
            <a:off x="381001" y="1088572"/>
            <a:ext cx="11593286" cy="523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9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457200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출하검사</a:t>
            </a:r>
            <a:r>
              <a:rPr lang="ko-KR" altLang="en-US" b="1" dirty="0" smtClean="0"/>
              <a:t> 대기 품목 조회</a:t>
            </a:r>
            <a:endParaRPr lang="en-US" altLang="ko-KR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7222" t="11429" r="17381" b="30256"/>
          <a:stretch/>
        </p:blipFill>
        <p:spPr>
          <a:xfrm>
            <a:off x="381000" y="1160362"/>
            <a:ext cx="10535557" cy="53855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1111" t="18608" r="22381" b="7253"/>
          <a:stretch/>
        </p:blipFill>
        <p:spPr>
          <a:xfrm>
            <a:off x="6081484" y="826532"/>
            <a:ext cx="5457371" cy="34658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1001" y="4552950"/>
            <a:ext cx="9182100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6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457200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수주 진행 현황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826" t="14652" r="18095" b="32307"/>
          <a:stretch/>
        </p:blipFill>
        <p:spPr>
          <a:xfrm>
            <a:off x="381000" y="972458"/>
            <a:ext cx="11448143" cy="552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2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457200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생산 판매 비교 현황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월</a:t>
            </a:r>
            <a:r>
              <a:rPr lang="en-US" altLang="ko-KR" b="1" dirty="0" smtClean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143" t="13040" r="25000" b="25714"/>
          <a:stretch/>
        </p:blipFill>
        <p:spPr>
          <a:xfrm>
            <a:off x="381000" y="1016000"/>
            <a:ext cx="11404600" cy="551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4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457200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Run Web Report (OM)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5416" t="7691" r="48021" b="4039"/>
          <a:stretch/>
        </p:blipFill>
        <p:spPr>
          <a:xfrm>
            <a:off x="381000" y="942975"/>
            <a:ext cx="4591050" cy="5600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8890" t="16117" r="20237" b="5201"/>
          <a:stretch/>
        </p:blipFill>
        <p:spPr>
          <a:xfrm>
            <a:off x="5283200" y="942975"/>
            <a:ext cx="6680200" cy="46770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1737" t="17051" r="21736" b="20128"/>
          <a:stretch/>
        </p:blipFill>
        <p:spPr>
          <a:xfrm>
            <a:off x="5283200" y="3152775"/>
            <a:ext cx="5633046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9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66" y="141229"/>
            <a:ext cx="8079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 </a:t>
            </a:r>
            <a:r>
              <a:rPr lang="ko-KR" altLang="en-US" sz="2400" b="1" dirty="0" smtClean="0"/>
              <a:t>외부고객 관점에서의 솔루션 </a:t>
            </a:r>
            <a:r>
              <a:rPr lang="en-US" altLang="ko-KR" sz="2400" b="1" dirty="0" smtClean="0"/>
              <a:t>Level – </a:t>
            </a:r>
            <a:r>
              <a:rPr lang="en-US" altLang="ko-KR" sz="2400" b="1" dirty="0" smtClean="0">
                <a:solidFill>
                  <a:srgbClr val="0000CC"/>
                </a:solidFill>
              </a:rPr>
              <a:t>QMS</a:t>
            </a:r>
            <a:endParaRPr lang="ko-KR" altLang="en-US" b="1" dirty="0">
              <a:solidFill>
                <a:srgbClr val="0000CC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37047" y="1020159"/>
            <a:ext cx="11361253" cy="5406041"/>
            <a:chOff x="348148" y="829659"/>
            <a:chExt cx="10382016" cy="4872641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rcRect l="30000" t="21244" r="42937" b="29567"/>
            <a:stretch/>
          </p:blipFill>
          <p:spPr>
            <a:xfrm>
              <a:off x="348148" y="829659"/>
              <a:ext cx="4949371" cy="487264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l="30000" t="71202" r="42937" b="5642"/>
            <a:stretch/>
          </p:blipFill>
          <p:spPr>
            <a:xfrm>
              <a:off x="5780793" y="829659"/>
              <a:ext cx="4949371" cy="2293789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266347" y="233561"/>
            <a:ext cx="9583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0000CC"/>
                </a:solidFill>
              </a:rPr>
              <a:t>여기서 말하는 </a:t>
            </a:r>
            <a:r>
              <a:rPr lang="en-US" altLang="ko-KR" sz="1200" b="1" dirty="0" smtClean="0">
                <a:solidFill>
                  <a:srgbClr val="0000CC"/>
                </a:solidFill>
              </a:rPr>
              <a:t>QMS</a:t>
            </a:r>
            <a:r>
              <a:rPr lang="ko-KR" altLang="en-US" sz="1200" b="1" dirty="0" smtClean="0">
                <a:solidFill>
                  <a:srgbClr val="0000CC"/>
                </a:solidFill>
              </a:rPr>
              <a:t>는 자사의 </a:t>
            </a:r>
            <a:r>
              <a:rPr lang="en-US" altLang="ko-KR" sz="1200" b="1" dirty="0" smtClean="0">
                <a:solidFill>
                  <a:srgbClr val="0000CC"/>
                </a:solidFill>
              </a:rPr>
              <a:t>QMS</a:t>
            </a:r>
            <a:r>
              <a:rPr lang="ko-KR" altLang="en-US" sz="1200" b="1" dirty="0" smtClean="0">
                <a:solidFill>
                  <a:srgbClr val="0000CC"/>
                </a:solidFill>
              </a:rPr>
              <a:t>의 기능을 의미하지 않음</a:t>
            </a:r>
            <a:endParaRPr lang="ko-KR" altLang="en-US" sz="1200" b="1" dirty="0">
              <a:solidFill>
                <a:srgbClr val="0000CC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14325" y="950026"/>
            <a:ext cx="5705475" cy="5755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8952" y="673027"/>
            <a:ext cx="6153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자사가 관리해야 할 통계적 분석 차트와 관리가 필요한 기능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7475" y="789325"/>
            <a:ext cx="6153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00B050"/>
                </a:solidFill>
              </a:rPr>
              <a:t>자사의 데이터 축적을 통해 발전시켜야 하는 기능</a:t>
            </a:r>
            <a:endParaRPr lang="ko-KR" altLang="en-US" sz="1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2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457200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품목별 표준시간 대비 </a:t>
            </a:r>
            <a:r>
              <a:rPr lang="ko-KR" altLang="en-US" b="1" dirty="0" err="1" smtClean="0"/>
              <a:t>실적시간</a:t>
            </a:r>
            <a:r>
              <a:rPr lang="en-US" altLang="ko-KR" b="1" dirty="0" smtClean="0"/>
              <a:t>(ST/AT)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6667" t="12454" r="23413" b="30256"/>
          <a:stretch/>
        </p:blipFill>
        <p:spPr>
          <a:xfrm>
            <a:off x="381000" y="928914"/>
            <a:ext cx="11520714" cy="567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4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457200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생산성 분석 및 </a:t>
            </a:r>
            <a:r>
              <a:rPr lang="ko-KR" altLang="en-US" b="1" dirty="0" err="1" smtClean="0"/>
              <a:t>비가동</a:t>
            </a:r>
            <a:r>
              <a:rPr lang="ko-KR" altLang="en-US" b="1" dirty="0" smtClean="0"/>
              <a:t> 현황</a:t>
            </a:r>
            <a:endParaRPr lang="en-US" altLang="ko-KR" b="1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264887" y="986974"/>
            <a:ext cx="11564258" cy="5671409"/>
            <a:chOff x="381000" y="986974"/>
            <a:chExt cx="11564258" cy="567140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22381" t="10109" r="12380" b="27619"/>
            <a:stretch/>
          </p:blipFill>
          <p:spPr>
            <a:xfrm>
              <a:off x="381000" y="986974"/>
              <a:ext cx="5337629" cy="567140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l="21983" t="10111" r="12461" b="27912"/>
            <a:stretch/>
          </p:blipFill>
          <p:spPr>
            <a:xfrm>
              <a:off x="5865586" y="986975"/>
              <a:ext cx="6079672" cy="5671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826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9100" y="174567"/>
            <a:ext cx="6630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자사 </a:t>
            </a:r>
            <a:r>
              <a:rPr lang="en-US" altLang="ko-KR" sz="2400" dirty="0" smtClean="0"/>
              <a:t>PLM </a:t>
            </a:r>
            <a:r>
              <a:rPr lang="ko-KR" altLang="en-US" sz="2400" dirty="0" smtClean="0"/>
              <a:t>데이터 관리 진단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 </a:t>
            </a:r>
            <a:r>
              <a:rPr lang="en-US" altLang="ko-KR" dirty="0" smtClean="0"/>
              <a:t>- PLM </a:t>
            </a:r>
            <a:r>
              <a:rPr lang="ko-KR" altLang="en-US" dirty="0" smtClean="0"/>
              <a:t>항목 정리  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238250" y="1200150"/>
            <a:ext cx="8762461" cy="4835982"/>
            <a:chOff x="419100" y="1200150"/>
            <a:chExt cx="8762461" cy="4835982"/>
          </a:xfrm>
        </p:grpSpPr>
        <p:grpSp>
          <p:nvGrpSpPr>
            <p:cNvPr id="8" name="그룹 7"/>
            <p:cNvGrpSpPr/>
            <p:nvPr/>
          </p:nvGrpSpPr>
          <p:grpSpPr>
            <a:xfrm>
              <a:off x="3419475" y="1200150"/>
              <a:ext cx="5762086" cy="4752975"/>
              <a:chOff x="4076700" y="1200150"/>
              <a:chExt cx="7267036" cy="4752975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4076700" y="1200150"/>
                <a:ext cx="6781800" cy="81915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b="1" dirty="0" smtClean="0">
                    <a:solidFill>
                      <a:schemeClr val="tx1"/>
                    </a:solidFill>
                  </a:rPr>
                  <a:t>               PLM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4076700" y="5133975"/>
                <a:ext cx="6781800" cy="81915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b="1" dirty="0" smtClean="0">
                    <a:solidFill>
                      <a:schemeClr val="tx1"/>
                    </a:solidFill>
                  </a:rPr>
                  <a:t>              MES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439922" y="1364403"/>
                <a:ext cx="453389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b="1" dirty="0" smtClean="0"/>
                  <a:t>제품의 수명 전기간을 관리</a:t>
                </a:r>
                <a:endParaRPr lang="en-US" altLang="ko-KR" sz="900" b="1" dirty="0" smtClean="0"/>
              </a:p>
              <a:p>
                <a:r>
                  <a:rPr lang="ko-KR" altLang="en-US" sz="900" dirty="0" smtClean="0"/>
                  <a:t>기획 </a:t>
                </a:r>
                <a:r>
                  <a:rPr lang="en-US" altLang="ko-KR" sz="900" dirty="0" smtClean="0"/>
                  <a:t>- </a:t>
                </a:r>
                <a:r>
                  <a:rPr lang="ko-KR" altLang="en-US" sz="900" dirty="0" smtClean="0"/>
                  <a:t>개념</a:t>
                </a:r>
                <a:r>
                  <a:rPr lang="en-US" altLang="ko-KR" sz="900" dirty="0" smtClean="0"/>
                  <a:t>/</a:t>
                </a:r>
                <a:r>
                  <a:rPr lang="ko-KR" altLang="en-US" sz="900" dirty="0" smtClean="0"/>
                  <a:t>상세설계 </a:t>
                </a:r>
                <a:r>
                  <a:rPr lang="en-US" altLang="ko-KR" sz="900" dirty="0" smtClean="0"/>
                  <a:t>– </a:t>
                </a:r>
                <a:r>
                  <a:rPr lang="ko-KR" altLang="en-US" sz="900" dirty="0" smtClean="0"/>
                  <a:t>생산 </a:t>
                </a:r>
                <a:r>
                  <a:rPr lang="en-US" altLang="ko-KR" sz="900" dirty="0" smtClean="0"/>
                  <a:t>– </a:t>
                </a:r>
                <a:r>
                  <a:rPr lang="ko-KR" altLang="en-US" sz="900" dirty="0" smtClean="0"/>
                  <a:t>서비스</a:t>
                </a:r>
                <a:endParaRPr lang="en-US" altLang="ko-KR" sz="900" dirty="0" smtClean="0"/>
              </a:p>
              <a:p>
                <a:r>
                  <a:rPr lang="ko-KR" altLang="en-US" sz="900" dirty="0" smtClean="0"/>
                  <a:t>고객 및 협력사의 협업 프로세스 지원</a:t>
                </a:r>
                <a:endParaRPr lang="ko-KR" altLang="en-US" sz="9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324600" y="5299071"/>
                <a:ext cx="453389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b="1" dirty="0" smtClean="0"/>
                  <a:t>자사 내 전사적 자원관리</a:t>
                </a:r>
                <a:endParaRPr lang="en-US" altLang="ko-KR" sz="900" b="1" dirty="0" smtClean="0"/>
              </a:p>
              <a:p>
                <a:r>
                  <a:rPr lang="ko-KR" altLang="en-US" sz="900" b="1" dirty="0" smtClean="0"/>
                  <a:t>기업 내 생산</a:t>
                </a:r>
                <a:r>
                  <a:rPr lang="en-US" altLang="ko-KR" sz="900" b="1" dirty="0" smtClean="0"/>
                  <a:t>,</a:t>
                </a:r>
                <a:r>
                  <a:rPr lang="ko-KR" altLang="en-US" sz="900" b="1" dirty="0" smtClean="0"/>
                  <a:t>물류</a:t>
                </a:r>
                <a:r>
                  <a:rPr lang="en-US" altLang="ko-KR" sz="900" b="1" dirty="0" smtClean="0"/>
                  <a:t>,</a:t>
                </a:r>
                <a:r>
                  <a:rPr lang="ko-KR" altLang="en-US" sz="900" b="1" dirty="0" smtClean="0"/>
                  <a:t>재무</a:t>
                </a:r>
                <a:r>
                  <a:rPr lang="en-US" altLang="ko-KR" sz="900" b="1" dirty="0" smtClean="0"/>
                  <a:t>,</a:t>
                </a:r>
                <a:r>
                  <a:rPr lang="ko-KR" altLang="en-US" sz="900" b="1" dirty="0" smtClean="0"/>
                  <a:t>회계</a:t>
                </a:r>
                <a:endParaRPr lang="en-US" altLang="ko-KR" sz="900" b="1" dirty="0" smtClean="0"/>
              </a:p>
              <a:p>
                <a:r>
                  <a:rPr lang="ko-KR" altLang="en-US" sz="900" b="1" dirty="0" smtClean="0"/>
                  <a:t>영업</a:t>
                </a:r>
                <a:r>
                  <a:rPr lang="en-US" altLang="ko-KR" sz="900" b="1" dirty="0" smtClean="0"/>
                  <a:t>/</a:t>
                </a:r>
                <a:r>
                  <a:rPr lang="ko-KR" altLang="en-US" sz="900" b="1" dirty="0" smtClean="0"/>
                  <a:t>구매</a:t>
                </a:r>
                <a:r>
                  <a:rPr lang="en-US" altLang="ko-KR" sz="900" b="1" dirty="0" smtClean="0"/>
                  <a:t>,</a:t>
                </a:r>
                <a:r>
                  <a:rPr lang="ko-KR" altLang="en-US" sz="900" b="1" dirty="0" smtClean="0"/>
                  <a:t>재고 등 경영활동 프로세스들을 통합 연계 및 관리</a:t>
                </a:r>
                <a:endParaRPr lang="ko-KR" altLang="en-US" sz="900" b="1" dirty="0"/>
              </a:p>
            </p:txBody>
          </p:sp>
          <p:grpSp>
            <p:nvGrpSpPr>
              <p:cNvPr id="3" name="그룹 2"/>
              <p:cNvGrpSpPr/>
              <p:nvPr/>
            </p:nvGrpSpPr>
            <p:grpSpPr>
              <a:xfrm>
                <a:off x="4302904" y="2213886"/>
                <a:ext cx="7040832" cy="2701014"/>
                <a:chOff x="5346700" y="2213886"/>
                <a:chExt cx="7040832" cy="2701014"/>
              </a:xfrm>
            </p:grpSpPr>
            <p:sp>
              <p:nvSpPr>
                <p:cNvPr id="9" name="아래쪽 화살표 8"/>
                <p:cNvSpPr/>
                <p:nvPr/>
              </p:nvSpPr>
              <p:spPr>
                <a:xfrm>
                  <a:off x="8591549" y="2213886"/>
                  <a:ext cx="971550" cy="2701014"/>
                </a:xfrm>
                <a:prstGeom prst="down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아래쪽 화살표 9"/>
                <p:cNvSpPr/>
                <p:nvPr/>
              </p:nvSpPr>
              <p:spPr>
                <a:xfrm rot="10800000">
                  <a:off x="5346700" y="2213886"/>
                  <a:ext cx="971550" cy="2701014"/>
                </a:xfrm>
                <a:prstGeom prst="down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TextBox 1"/>
                <p:cNvSpPr txBox="1"/>
                <p:nvPr/>
              </p:nvSpPr>
              <p:spPr>
                <a:xfrm>
                  <a:off x="9563098" y="3236790"/>
                  <a:ext cx="2824434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 smtClean="0"/>
                    <a:t>개발 계획</a:t>
                  </a:r>
                  <a:r>
                    <a:rPr lang="en-US" altLang="ko-KR" sz="1400" dirty="0" smtClean="0"/>
                    <a:t/>
                  </a:r>
                  <a:br>
                    <a:rPr lang="en-US" altLang="ko-KR" sz="1400" dirty="0" smtClean="0"/>
                  </a:br>
                  <a:r>
                    <a:rPr lang="ko-KR" altLang="en-US" sz="1400" dirty="0" smtClean="0"/>
                    <a:t>도면 정보</a:t>
                  </a:r>
                  <a:endParaRPr lang="en-US" altLang="ko-KR" sz="1400" dirty="0" smtClean="0"/>
                </a:p>
                <a:p>
                  <a:r>
                    <a:rPr lang="ko-KR" altLang="en-US" sz="1400" dirty="0" smtClean="0"/>
                    <a:t>기술 </a:t>
                  </a:r>
                  <a:r>
                    <a:rPr lang="en-US" altLang="ko-KR" sz="1400" dirty="0" smtClean="0"/>
                    <a:t>/ </a:t>
                  </a:r>
                  <a:r>
                    <a:rPr lang="ko-KR" altLang="en-US" sz="1400" dirty="0" smtClean="0"/>
                    <a:t>작업 패키지</a:t>
                  </a:r>
                  <a:endParaRPr lang="ko-KR" altLang="en-US" sz="1400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318250" y="3236790"/>
                  <a:ext cx="282443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 smtClean="0"/>
                    <a:t>개발 실적</a:t>
                  </a:r>
                  <a:endParaRPr lang="en-US" altLang="ko-KR" sz="1400" dirty="0" smtClean="0"/>
                </a:p>
                <a:p>
                  <a:r>
                    <a:rPr lang="ko-KR" altLang="en-US" sz="1400" dirty="0" smtClean="0"/>
                    <a:t>문제 </a:t>
                  </a:r>
                  <a:r>
                    <a:rPr lang="en-US" altLang="ko-KR" sz="1400" dirty="0" smtClean="0"/>
                    <a:t>&amp; </a:t>
                  </a:r>
                  <a:r>
                    <a:rPr lang="ko-KR" altLang="en-US" sz="1400" dirty="0" smtClean="0"/>
                    <a:t>생산 데이터</a:t>
                  </a:r>
                  <a:endParaRPr lang="ko-KR" altLang="en-US" sz="1400" dirty="0"/>
                </a:p>
              </p:txBody>
            </p:sp>
          </p:grpSp>
        </p:grp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rcRect l="794" t="8484" r="87063" b="56384"/>
            <a:stretch/>
          </p:blipFill>
          <p:spPr>
            <a:xfrm>
              <a:off x="419100" y="1200150"/>
              <a:ext cx="2471279" cy="4835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01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45" y="779107"/>
            <a:ext cx="11301005" cy="572995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9100" y="174567"/>
            <a:ext cx="663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자사 결재 관리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3605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18" y="769619"/>
            <a:ext cx="11249932" cy="57313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9100" y="174567"/>
            <a:ext cx="663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자사 프로젝트 관리</a:t>
            </a:r>
            <a:r>
              <a:rPr lang="en-US" altLang="ko-KR" sz="2400" b="1" dirty="0" smtClean="0"/>
              <a:t>(PJT)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7317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100" y="174567"/>
            <a:ext cx="663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도면 관리</a:t>
            </a:r>
            <a:r>
              <a:rPr lang="en-US" altLang="ko-KR" sz="2400" b="1" dirty="0" smtClean="0"/>
              <a:t>(DRW)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791029"/>
            <a:ext cx="11175999" cy="57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9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100" y="174567"/>
            <a:ext cx="663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부품 관리</a:t>
            </a:r>
            <a:r>
              <a:rPr lang="en-US" altLang="ko-KR" sz="2400" b="1" dirty="0" smtClean="0"/>
              <a:t>(A,B,C,D)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869042"/>
            <a:ext cx="11337471" cy="569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1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100" y="174567"/>
            <a:ext cx="663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시방 문서 관리</a:t>
            </a:r>
            <a:r>
              <a:rPr lang="en-US" altLang="ko-KR" sz="2400" b="1" dirty="0" smtClean="0"/>
              <a:t>(EO)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838200"/>
            <a:ext cx="11308443" cy="56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4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100" y="174567"/>
            <a:ext cx="663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BOM </a:t>
            </a:r>
            <a:r>
              <a:rPr lang="ko-KR" altLang="en-US" sz="2400" dirty="0" err="1" smtClean="0"/>
              <a:t>정전개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&amp; </a:t>
            </a:r>
            <a:r>
              <a:rPr lang="ko-KR" altLang="en-US" sz="2400" dirty="0" err="1" smtClean="0"/>
              <a:t>역전개</a:t>
            </a:r>
            <a:r>
              <a:rPr lang="ko-KR" altLang="en-US" sz="2400" dirty="0" smtClean="0"/>
              <a:t>  </a:t>
            </a:r>
            <a:r>
              <a:rPr lang="en-US" altLang="ko-KR" sz="2400" b="1" dirty="0" smtClean="0">
                <a:solidFill>
                  <a:srgbClr val="0000CC"/>
                </a:solidFill>
              </a:rPr>
              <a:t>Ex) CT4S-1P4</a:t>
            </a:r>
            <a:r>
              <a:rPr lang="ko-KR" altLang="en-US" sz="2400" b="1" dirty="0" smtClean="0">
                <a:solidFill>
                  <a:srgbClr val="0000CC"/>
                </a:solidFill>
              </a:rPr>
              <a:t> </a:t>
            </a:r>
            <a:endParaRPr lang="ko-KR" altLang="en-US" b="1" dirty="0">
              <a:solidFill>
                <a:srgbClr val="0000CC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725132"/>
            <a:ext cx="11201400" cy="4415518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647075"/>
              </p:ext>
            </p:extLst>
          </p:nvPr>
        </p:nvGraphicFramePr>
        <p:xfrm>
          <a:off x="419100" y="5867223"/>
          <a:ext cx="11182350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235">
                  <a:extLst>
                    <a:ext uri="{9D8B030D-6E8A-4147-A177-3AD203B41FA5}">
                      <a16:colId xmlns:a16="http://schemas.microsoft.com/office/drawing/2014/main" val="1987954985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709543936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3165511524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322943250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3951637582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3084788331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1028252808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871616478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2287097353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3861632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품목번호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항번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개정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모델명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규격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규격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품목유형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도면회로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수량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551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공정번호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창고코드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조직정보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작성자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작성일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단위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적용예정일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MRP</a:t>
                      </a:r>
                    </a:p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소진일자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이행여부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EO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01465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9100" y="5251717"/>
            <a:ext cx="663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포함 된 </a:t>
            </a:r>
            <a:r>
              <a:rPr lang="ko-KR" altLang="en-US" sz="2400" dirty="0" err="1" smtClean="0"/>
              <a:t>기준정보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05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100" y="174567"/>
            <a:ext cx="663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시방관리</a:t>
            </a:r>
            <a:r>
              <a:rPr lang="ko-KR" altLang="en-US" sz="2400" dirty="0" smtClean="0"/>
              <a:t> </a:t>
            </a:r>
            <a:r>
              <a:rPr lang="en-US" altLang="ko-KR" sz="2400" b="1" dirty="0" smtClean="0">
                <a:solidFill>
                  <a:srgbClr val="0000CC"/>
                </a:solidFill>
              </a:rPr>
              <a:t>Ex) CT4S-1P4</a:t>
            </a:r>
            <a:endParaRPr lang="ko-KR" altLang="en-US" b="1" dirty="0">
              <a:solidFill>
                <a:srgbClr val="0000CC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938207"/>
              </p:ext>
            </p:extLst>
          </p:nvPr>
        </p:nvGraphicFramePr>
        <p:xfrm>
          <a:off x="419100" y="5867223"/>
          <a:ext cx="11182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235">
                  <a:extLst>
                    <a:ext uri="{9D8B030D-6E8A-4147-A177-3AD203B41FA5}">
                      <a16:colId xmlns:a16="http://schemas.microsoft.com/office/drawing/2014/main" val="1987954985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709543936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3165511524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322943250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3951637582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3084788331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1028252808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871616478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2287097353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3861632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시방서 제목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시방서 유형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변경 사유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적용 예정일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생산파트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실행부서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Plant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효과금액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작성자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551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작성일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01465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9100" y="5251717"/>
            <a:ext cx="663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포함 된 </a:t>
            </a:r>
            <a:r>
              <a:rPr lang="ko-KR" altLang="en-US" sz="2400" dirty="0" err="1" smtClean="0"/>
              <a:t>기준정보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790073"/>
            <a:ext cx="11182350" cy="446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4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5"/>
          <p:cNvSpPr txBox="1">
            <a:spLocks/>
          </p:cNvSpPr>
          <p:nvPr/>
        </p:nvSpPr>
        <p:spPr>
          <a:xfrm>
            <a:off x="152198" y="2606051"/>
            <a:ext cx="11887604" cy="365755"/>
          </a:xfrm>
          <a:prstGeom prst="rect">
            <a:avLst/>
          </a:prstGeom>
        </p:spPr>
        <p:txBody>
          <a:bodyPr vert="horz" lIns="342857" tIns="0" rIns="342857" bIns="0" rtlCol="0" anchor="t">
            <a:noAutofit/>
          </a:bodyPr>
          <a:lstStyle/>
          <a:p>
            <a:pPr algn="ctr" defTabSz="1160736" latinLnBrk="0">
              <a:tabLst>
                <a:tab pos="1704830" algn="l"/>
              </a:tabLst>
              <a:defRPr/>
            </a:pPr>
            <a:r>
              <a:rPr lang="ko-KR" altLang="en-US" sz="4571" b="1" dirty="0" smtClean="0">
                <a:latin typeface="Arial" pitchFamily="34" charset="0"/>
                <a:cs typeface="Arial" pitchFamily="34" charset="0"/>
              </a:rPr>
              <a:t>내부 현장 및 시스템 현황 검토</a:t>
            </a:r>
            <a:endParaRPr lang="en-US" altLang="ko-KR" sz="4571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70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100" y="174567"/>
            <a:ext cx="663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참조문서</a:t>
            </a:r>
            <a:r>
              <a:rPr lang="ko-KR" altLang="en-US" sz="2400" dirty="0" smtClean="0"/>
              <a:t> </a:t>
            </a:r>
            <a:r>
              <a:rPr lang="en-US" altLang="ko-KR" sz="2400" b="1" dirty="0" smtClean="0">
                <a:solidFill>
                  <a:srgbClr val="0000CC"/>
                </a:solidFill>
              </a:rPr>
              <a:t>Ex) CT4S-1P4</a:t>
            </a:r>
            <a:endParaRPr lang="ko-KR" altLang="en-US" b="1" dirty="0">
              <a:solidFill>
                <a:srgbClr val="0000CC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771070"/>
            <a:ext cx="11351986" cy="561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3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100" y="174567"/>
            <a:ext cx="663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관련도면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첨부파일 </a:t>
            </a:r>
            <a:r>
              <a:rPr lang="en-US" altLang="ko-KR" sz="2400" b="1" dirty="0" smtClean="0">
                <a:solidFill>
                  <a:srgbClr val="0000CC"/>
                </a:solidFill>
              </a:rPr>
              <a:t>Ex) CT4S-1P4</a:t>
            </a:r>
            <a:endParaRPr lang="ko-KR" altLang="en-US" b="1" dirty="0">
              <a:solidFill>
                <a:srgbClr val="0000CC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503971"/>
              </p:ext>
            </p:extLst>
          </p:nvPr>
        </p:nvGraphicFramePr>
        <p:xfrm>
          <a:off x="419100" y="6029960"/>
          <a:ext cx="11182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235">
                  <a:extLst>
                    <a:ext uri="{9D8B030D-6E8A-4147-A177-3AD203B41FA5}">
                      <a16:colId xmlns:a16="http://schemas.microsoft.com/office/drawing/2014/main" val="1987954985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709543936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3165511524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322943250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3951637582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3084788331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1028252808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871616478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2287097353"/>
                    </a:ext>
                  </a:extLst>
                </a:gridCol>
                <a:gridCol w="1118235">
                  <a:extLst>
                    <a:ext uri="{9D8B030D-6E8A-4147-A177-3AD203B41FA5}">
                      <a16:colId xmlns:a16="http://schemas.microsoft.com/office/drawing/2014/main" val="3861632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rgbClr val="0000CC"/>
                          </a:solidFill>
                        </a:rPr>
                        <a:t>기구도면</a:t>
                      </a:r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551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01465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9100" y="5464434"/>
            <a:ext cx="663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포함 된 </a:t>
            </a:r>
            <a:r>
              <a:rPr lang="ko-KR" altLang="en-US" sz="2400" dirty="0" err="1" smtClean="0"/>
              <a:t>기준정보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79" y="737773"/>
            <a:ext cx="11449050" cy="4622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920724"/>
            <a:ext cx="7852229" cy="425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0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9100" y="174567"/>
            <a:ext cx="6630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자사 </a:t>
            </a:r>
            <a:r>
              <a:rPr lang="en-US" altLang="ko-KR" sz="2400" dirty="0" smtClean="0"/>
              <a:t>QMS </a:t>
            </a:r>
            <a:r>
              <a:rPr lang="ko-KR" altLang="en-US" sz="2400" dirty="0" smtClean="0"/>
              <a:t>데이터 관리 진단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 </a:t>
            </a:r>
            <a:r>
              <a:rPr lang="en-US" altLang="ko-KR" dirty="0" smtClean="0"/>
              <a:t>- QMS </a:t>
            </a:r>
            <a:r>
              <a:rPr lang="ko-KR" altLang="en-US" dirty="0" smtClean="0"/>
              <a:t>항목 정리  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582482" y="1164854"/>
            <a:ext cx="11285122" cy="5362947"/>
            <a:chOff x="785682" y="1164854"/>
            <a:chExt cx="11285122" cy="5362947"/>
          </a:xfrm>
        </p:grpSpPr>
        <p:grpSp>
          <p:nvGrpSpPr>
            <p:cNvPr id="17" name="그룹 16"/>
            <p:cNvGrpSpPr/>
            <p:nvPr/>
          </p:nvGrpSpPr>
          <p:grpSpPr>
            <a:xfrm>
              <a:off x="785682" y="1213865"/>
              <a:ext cx="2458114" cy="5313935"/>
              <a:chOff x="595182" y="1213865"/>
              <a:chExt cx="2458114" cy="5313935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2"/>
              <a:srcRect t="21154" r="86528"/>
              <a:stretch/>
            </p:blipFill>
            <p:spPr>
              <a:xfrm>
                <a:off x="595182" y="1213865"/>
                <a:ext cx="2046418" cy="5313935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595182" y="4552704"/>
                <a:ext cx="2046418" cy="38818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765516" y="4615993"/>
                <a:ext cx="1287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dirty="0" err="1" smtClean="0">
                    <a:solidFill>
                      <a:srgbClr val="FF0000"/>
                    </a:solidFill>
                  </a:rPr>
                  <a:t>관리항목</a:t>
                </a:r>
                <a:endParaRPr lang="ko-KR" altLang="en-US" sz="105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595182" y="5183708"/>
                <a:ext cx="2046418" cy="127424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765516" y="5246997"/>
                <a:ext cx="1287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dirty="0" err="1" smtClean="0">
                    <a:solidFill>
                      <a:srgbClr val="FF0000"/>
                    </a:solidFill>
                  </a:rPr>
                  <a:t>관리항목</a:t>
                </a:r>
                <a:endParaRPr lang="ko-KR" altLang="en-US" sz="1050" b="1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rcRect t="17308" r="87083"/>
            <a:stretch/>
          </p:blipFill>
          <p:spPr>
            <a:xfrm>
              <a:off x="3067050" y="1213865"/>
              <a:ext cx="2030730" cy="531393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4"/>
            <a:srcRect t="17583" r="87143"/>
            <a:stretch/>
          </p:blipFill>
          <p:spPr>
            <a:xfrm>
              <a:off x="5225142" y="1164854"/>
              <a:ext cx="2002972" cy="5362946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5"/>
            <a:srcRect t="17729" r="87222"/>
            <a:stretch/>
          </p:blipFill>
          <p:spPr>
            <a:xfrm>
              <a:off x="7355476" y="1172111"/>
              <a:ext cx="2265680" cy="5355689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6"/>
            <a:srcRect t="17875" r="87302"/>
            <a:stretch/>
          </p:blipFill>
          <p:spPr>
            <a:xfrm>
              <a:off x="9748518" y="1164855"/>
              <a:ext cx="2322286" cy="5362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408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9100" y="174567"/>
            <a:ext cx="6630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자사 </a:t>
            </a:r>
            <a:r>
              <a:rPr lang="en-US" altLang="ko-KR" sz="2400" dirty="0" smtClean="0"/>
              <a:t>QMS </a:t>
            </a:r>
            <a:r>
              <a:rPr lang="ko-KR" altLang="en-US" sz="2400" dirty="0" smtClean="0"/>
              <a:t>데이터 관리 진단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샘플링 등록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구체성 확보 필요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005565"/>
            <a:ext cx="11410950" cy="56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8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9100" y="174567"/>
            <a:ext cx="6630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자사 </a:t>
            </a:r>
            <a:r>
              <a:rPr lang="en-US" altLang="ko-KR" sz="2400" dirty="0" smtClean="0"/>
              <a:t>QMS </a:t>
            </a:r>
            <a:r>
              <a:rPr lang="ko-KR" altLang="en-US" sz="2400" dirty="0" smtClean="0"/>
              <a:t>데이터 관리 진단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양산품질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수입검사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010445"/>
            <a:ext cx="11410950" cy="556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3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9100" y="174567"/>
            <a:ext cx="6630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자사 </a:t>
            </a:r>
            <a:r>
              <a:rPr lang="en-US" altLang="ko-KR" sz="2400" dirty="0" smtClean="0"/>
              <a:t>QMS </a:t>
            </a:r>
            <a:r>
              <a:rPr lang="ko-KR" altLang="en-US" sz="2400" dirty="0" smtClean="0"/>
              <a:t>데이터 관리 진단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양산품질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출하검사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005565"/>
            <a:ext cx="11410950" cy="556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4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66" y="141229"/>
            <a:ext cx="841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2"/>
                </a:solidFill>
              </a:rPr>
              <a:t>Autonics</a:t>
            </a:r>
            <a:r>
              <a:rPr lang="en-US" altLang="ko-KR" sz="2400" b="1" dirty="0">
                <a:solidFill>
                  <a:schemeClr val="accent2"/>
                </a:solidFill>
              </a:rPr>
              <a:t> </a:t>
            </a:r>
            <a:r>
              <a:rPr lang="ko-KR" altLang="en-US" sz="2400" b="1" dirty="0" smtClean="0"/>
              <a:t>전사 제조 시스템 현황</a:t>
            </a:r>
            <a:endParaRPr lang="ko-KR" altLang="en-US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350507" y="1245541"/>
            <a:ext cx="11513048" cy="5341936"/>
            <a:chOff x="-1176368" y="1245541"/>
            <a:chExt cx="11513048" cy="5341936"/>
          </a:xfrm>
        </p:grpSpPr>
        <p:grpSp>
          <p:nvGrpSpPr>
            <p:cNvPr id="2" name="그룹 1"/>
            <p:cNvGrpSpPr/>
            <p:nvPr/>
          </p:nvGrpSpPr>
          <p:grpSpPr>
            <a:xfrm>
              <a:off x="518035" y="1245541"/>
              <a:ext cx="9818645" cy="5064348"/>
              <a:chOff x="1190895" y="1245541"/>
              <a:chExt cx="9818645" cy="5064348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1190895" y="1245541"/>
                <a:ext cx="9641407" cy="5064348"/>
                <a:chOff x="446109" y="1762637"/>
                <a:chExt cx="9641407" cy="5064348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3598088" y="6565375"/>
                  <a:ext cx="301752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b="1" dirty="0" smtClean="0"/>
                    <a:t>Lot Tracking</a:t>
                  </a:r>
                  <a:r>
                    <a:rPr lang="ko-KR" altLang="en-US" sz="1100" b="1" dirty="0" smtClean="0"/>
                    <a:t>이 부분적으로 만 구현되어있음</a:t>
                  </a:r>
                  <a:endParaRPr lang="ko-KR" altLang="en-US" sz="1100" b="1" dirty="0"/>
                </a:p>
              </p:txBody>
            </p:sp>
            <p:grpSp>
              <p:nvGrpSpPr>
                <p:cNvPr id="10" name="그룹 9"/>
                <p:cNvGrpSpPr/>
                <p:nvPr/>
              </p:nvGrpSpPr>
              <p:grpSpPr>
                <a:xfrm>
                  <a:off x="1723666" y="1762637"/>
                  <a:ext cx="8363850" cy="4747553"/>
                  <a:chOff x="2550104" y="764768"/>
                  <a:chExt cx="9299896" cy="5019701"/>
                </a:xfrm>
              </p:grpSpPr>
              <p:pic>
                <p:nvPicPr>
                  <p:cNvPr id="41" name="그림 40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50104" y="764768"/>
                    <a:ext cx="9299896" cy="5019701"/>
                  </a:xfrm>
                  <a:prstGeom prst="rect">
                    <a:avLst/>
                  </a:prstGeom>
                </p:spPr>
              </p:pic>
              <p:grpSp>
                <p:nvGrpSpPr>
                  <p:cNvPr id="4" name="그룹 3"/>
                  <p:cNvGrpSpPr/>
                  <p:nvPr/>
                </p:nvGrpSpPr>
                <p:grpSpPr>
                  <a:xfrm>
                    <a:off x="2832970" y="5421465"/>
                    <a:ext cx="8848584" cy="304655"/>
                    <a:chOff x="923026" y="6123217"/>
                    <a:chExt cx="10317193" cy="355219"/>
                  </a:xfrm>
                </p:grpSpPr>
                <p:sp>
                  <p:nvSpPr>
                    <p:cNvPr id="3" name="직사각형 2"/>
                    <p:cNvSpPr/>
                    <p:nvPr/>
                  </p:nvSpPr>
                  <p:spPr>
                    <a:xfrm>
                      <a:off x="923026" y="6191250"/>
                      <a:ext cx="10317193" cy="287186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4" name="직사각형 43"/>
                    <p:cNvSpPr/>
                    <p:nvPr/>
                  </p:nvSpPr>
                  <p:spPr>
                    <a:xfrm>
                      <a:off x="991606" y="6123217"/>
                      <a:ext cx="905773" cy="287186"/>
                    </a:xfrm>
                    <a:prstGeom prst="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3651660" y="5490781"/>
                    <a:ext cx="982643" cy="19979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800" dirty="0" smtClean="0"/>
                      <a:t>수입검사</a:t>
                    </a:r>
                    <a:endParaRPr lang="ko-KR" altLang="en-US" sz="800" dirty="0"/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2618368" y="5490781"/>
                    <a:ext cx="982643" cy="21544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800" dirty="0" smtClean="0"/>
                      <a:t>원자재 입고</a:t>
                    </a:r>
                    <a:endParaRPr lang="ko-KR" altLang="en-US" sz="800" dirty="0"/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4683949" y="5490781"/>
                    <a:ext cx="2785976" cy="21544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800" dirty="0" smtClean="0"/>
                      <a:t>SMT / IMT </a:t>
                    </a:r>
                    <a:r>
                      <a:rPr lang="ko-KR" altLang="en-US" sz="800" dirty="0" smtClean="0"/>
                      <a:t>반제품 생산</a:t>
                    </a:r>
                    <a:endParaRPr lang="ko-KR" altLang="en-US" sz="800" dirty="0"/>
                  </a:p>
                </p:txBody>
              </p: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7519573" y="5490781"/>
                    <a:ext cx="2158292" cy="21544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800" dirty="0" smtClean="0"/>
                      <a:t>완제품 조립 및 포장 진행</a:t>
                    </a:r>
                    <a:endParaRPr lang="ko-KR" altLang="en-US" sz="800" dirty="0"/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9723429" y="5490781"/>
                    <a:ext cx="1990808" cy="21544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800" dirty="0" err="1" smtClean="0"/>
                      <a:t>출하검사</a:t>
                    </a:r>
                    <a:r>
                      <a:rPr lang="ko-KR" altLang="en-US" sz="800" dirty="0" smtClean="0"/>
                      <a:t> 샘플링 및 </a:t>
                    </a:r>
                    <a:r>
                      <a:rPr lang="ko-KR" altLang="en-US" sz="800" dirty="0" err="1" smtClean="0"/>
                      <a:t>출하진행</a:t>
                    </a:r>
                    <a:endParaRPr lang="ko-KR" altLang="en-US" sz="800" dirty="0"/>
                  </a:p>
                </p:txBody>
              </p:sp>
            </p:grpSp>
            <p:grpSp>
              <p:nvGrpSpPr>
                <p:cNvPr id="15" name="그룹 14"/>
                <p:cNvGrpSpPr/>
                <p:nvPr/>
              </p:nvGrpSpPr>
              <p:grpSpPr>
                <a:xfrm>
                  <a:off x="446109" y="3230126"/>
                  <a:ext cx="1338950" cy="776102"/>
                  <a:chOff x="2025418" y="2016084"/>
                  <a:chExt cx="1338950" cy="776102"/>
                </a:xfrm>
              </p:grpSpPr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2025418" y="2530576"/>
                    <a:ext cx="1338950" cy="26161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b="1" dirty="0" smtClean="0"/>
                      <a:t>QMS</a:t>
                    </a:r>
                    <a:endParaRPr lang="ko-KR" altLang="en-US" sz="1100" b="1" dirty="0"/>
                  </a:p>
                </p:txBody>
              </p: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2025418" y="2016084"/>
                    <a:ext cx="1338950" cy="43088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100" b="1" dirty="0" smtClean="0"/>
                      <a:t>Synchro Space</a:t>
                    </a:r>
                    <a:br>
                      <a:rPr lang="en-US" altLang="ko-KR" sz="1100" b="1" dirty="0" smtClean="0"/>
                    </a:br>
                    <a:r>
                      <a:rPr lang="en-US" altLang="ko-KR" sz="1100" b="1" dirty="0" smtClean="0"/>
                      <a:t>(</a:t>
                    </a:r>
                    <a:r>
                      <a:rPr lang="ko-KR" altLang="en-US" sz="1100" b="1" dirty="0" err="1" smtClean="0"/>
                      <a:t>부품정보</a:t>
                    </a:r>
                    <a:r>
                      <a:rPr lang="ko-KR" altLang="en-US" sz="1100" b="1" dirty="0" smtClean="0"/>
                      <a:t> 시스템</a:t>
                    </a:r>
                    <a:r>
                      <a:rPr lang="en-US" altLang="ko-KR" sz="1100" b="1" dirty="0" smtClean="0"/>
                      <a:t>)</a:t>
                    </a:r>
                    <a:endParaRPr lang="ko-KR" altLang="en-US" sz="1100" b="1" dirty="0"/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446109" y="2205700"/>
                  <a:ext cx="1338950" cy="943100"/>
                  <a:chOff x="1878847" y="3163209"/>
                  <a:chExt cx="1338950" cy="943100"/>
                </a:xfrm>
              </p:grpSpPr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1878847" y="3163209"/>
                    <a:ext cx="1338950" cy="43088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100" b="1" dirty="0" err="1" smtClean="0"/>
                      <a:t>주문관리</a:t>
                    </a:r>
                    <a:r>
                      <a:rPr lang="ko-KR" altLang="en-US" sz="1100" b="1" dirty="0" smtClean="0"/>
                      <a:t> </a:t>
                    </a:r>
                    <a:endParaRPr lang="en-US" altLang="ko-KR" sz="1100" b="1" dirty="0" smtClean="0"/>
                  </a:p>
                  <a:p>
                    <a:pPr algn="ctr"/>
                    <a:r>
                      <a:rPr lang="ko-KR" altLang="en-US" sz="1100" b="1" dirty="0" smtClean="0"/>
                      <a:t>시스템</a:t>
                    </a:r>
                    <a:endParaRPr lang="ko-KR" altLang="en-US" sz="1100" b="1" dirty="0"/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1878847" y="3675422"/>
                    <a:ext cx="1338950" cy="43088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100" b="1" dirty="0" err="1" smtClean="0"/>
                      <a:t>직원상담</a:t>
                    </a:r>
                    <a:r>
                      <a:rPr lang="ko-KR" altLang="en-US" sz="1100" b="1" dirty="0" smtClean="0"/>
                      <a:t> 시스템</a:t>
                    </a:r>
                    <a:r>
                      <a:rPr lang="en-US" altLang="ko-KR" sz="1100" b="1" dirty="0" smtClean="0"/>
                      <a:t>(OTRS)</a:t>
                    </a:r>
                    <a:endParaRPr lang="ko-KR" altLang="en-US" sz="1100" b="1" dirty="0"/>
                  </a:p>
                </p:txBody>
              </p:sp>
            </p:grpSp>
            <p:cxnSp>
              <p:nvCxnSpPr>
                <p:cNvPr id="26" name="직선 화살표 연결선 25"/>
                <p:cNvCxnSpPr/>
                <p:nvPr/>
              </p:nvCxnSpPr>
              <p:spPr>
                <a:xfrm>
                  <a:off x="1917102" y="2614613"/>
                  <a:ext cx="2145364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" name="그룹 24"/>
                <p:cNvGrpSpPr/>
                <p:nvPr/>
              </p:nvGrpSpPr>
              <p:grpSpPr>
                <a:xfrm>
                  <a:off x="1104900" y="4006229"/>
                  <a:ext cx="2060575" cy="1570660"/>
                  <a:chOff x="1917102" y="3361381"/>
                  <a:chExt cx="1248373" cy="2215507"/>
                </a:xfrm>
              </p:grpSpPr>
              <p:cxnSp>
                <p:nvCxnSpPr>
                  <p:cNvPr id="27" name="직선 화살표 연결선 26"/>
                  <p:cNvCxnSpPr/>
                  <p:nvPr/>
                </p:nvCxnSpPr>
                <p:spPr>
                  <a:xfrm flipV="1">
                    <a:off x="1917102" y="3361381"/>
                    <a:ext cx="0" cy="2048819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연결선 16"/>
                  <p:cNvCxnSpPr/>
                  <p:nvPr/>
                </p:nvCxnSpPr>
                <p:spPr>
                  <a:xfrm>
                    <a:off x="1917102" y="5410200"/>
                    <a:ext cx="1246400" cy="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직선 연결선 18"/>
                  <p:cNvCxnSpPr/>
                  <p:nvPr/>
                </p:nvCxnSpPr>
                <p:spPr>
                  <a:xfrm flipH="1">
                    <a:off x="3163502" y="5410200"/>
                    <a:ext cx="1973" cy="16668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5" name="직사각형 34"/>
              <p:cNvSpPr/>
              <p:nvPr/>
            </p:nvSpPr>
            <p:spPr bwMode="auto">
              <a:xfrm>
                <a:off x="10410867" y="4253810"/>
                <a:ext cx="598673" cy="284984"/>
              </a:xfrm>
              <a:prstGeom prst="rect">
                <a:avLst/>
              </a:prstGeom>
              <a:noFill/>
              <a:ln w="9525" cap="flat" cmpd="sng" algn="ctr">
                <a:solidFill>
                  <a:srgbClr val="6666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 latinLnBrk="0">
                  <a:lnSpc>
                    <a:spcPts val="12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ko-KR" sz="1000" b="1" kern="0" dirty="0" smtClean="0">
                    <a:latin typeface="맑은 고딕" pitchFamily="50" charset="-127"/>
                    <a:ea typeface="맑은 고딕" pitchFamily="50" charset="-127"/>
                    <a:cs typeface="Arial Unicode MS" pitchFamily="50" charset="-127"/>
                  </a:rPr>
                  <a:t>WMS</a:t>
                </a:r>
                <a:endParaRPr lang="ko-KR" altLang="en-US" sz="1000" b="1" kern="0" dirty="0">
                  <a:latin typeface="맑은 고딕" pitchFamily="50" charset="-127"/>
                  <a:ea typeface="맑은 고딕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" name="곱셈 기호 27"/>
              <p:cNvSpPr/>
              <p:nvPr/>
            </p:nvSpPr>
            <p:spPr>
              <a:xfrm>
                <a:off x="4996794" y="4077343"/>
                <a:ext cx="893891" cy="893891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곱셈 기호 29"/>
              <p:cNvSpPr/>
              <p:nvPr/>
            </p:nvSpPr>
            <p:spPr>
              <a:xfrm>
                <a:off x="4048647" y="4077343"/>
                <a:ext cx="893891" cy="893891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387423" y="3886776"/>
                <a:ext cx="274907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smtClean="0">
                    <a:solidFill>
                      <a:srgbClr val="FF0000"/>
                    </a:solidFill>
                  </a:rPr>
                  <a:t>일부 </a:t>
                </a:r>
                <a:r>
                  <a:rPr lang="ko-KR" altLang="en-US" sz="800" b="1" dirty="0" err="1" smtClean="0">
                    <a:solidFill>
                      <a:srgbClr val="FF0000"/>
                    </a:solidFill>
                  </a:rPr>
                  <a:t>수집중</a:t>
                </a:r>
                <a:endParaRPr lang="ko-KR" altLang="en-US" sz="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893087" y="2820751"/>
                <a:ext cx="16803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rgbClr val="FF0000"/>
                    </a:solidFill>
                  </a:rPr>
                  <a:t>QMS – </a:t>
                </a:r>
                <a:r>
                  <a:rPr lang="ko-KR" altLang="en-US" sz="800" b="1" dirty="0" smtClean="0">
                    <a:solidFill>
                      <a:srgbClr val="FF0000"/>
                    </a:solidFill>
                  </a:rPr>
                  <a:t>반제품 </a:t>
                </a:r>
                <a:r>
                  <a:rPr lang="en-US" altLang="ko-KR" sz="800" b="1" dirty="0" smtClean="0">
                    <a:solidFill>
                      <a:srgbClr val="FF0000"/>
                    </a:solidFill>
                  </a:rPr>
                  <a:t>/ MES - </a:t>
                </a:r>
                <a:r>
                  <a:rPr lang="ko-KR" altLang="en-US" sz="800" b="1" dirty="0" smtClean="0">
                    <a:solidFill>
                      <a:srgbClr val="FF0000"/>
                    </a:solidFill>
                  </a:rPr>
                  <a:t>완제품</a:t>
                </a:r>
                <a:r>
                  <a:rPr lang="en-US" altLang="ko-KR" sz="800" b="1" dirty="0" smtClean="0">
                    <a:solidFill>
                      <a:srgbClr val="FF0000"/>
                    </a:solidFill>
                  </a:rPr>
                  <a:t> </a:t>
                </a:r>
                <a:endParaRPr lang="ko-KR" altLang="en-US" sz="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385021" y="3886776"/>
                <a:ext cx="274907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solidFill>
                      <a:srgbClr val="FF0000"/>
                    </a:solidFill>
                  </a:rPr>
                  <a:t>Web Report Only</a:t>
                </a:r>
                <a:endParaRPr lang="ko-KR" altLang="en-US" sz="800" b="1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4"/>
            <a:srcRect l="34603" t="61538" r="59183" b="6227"/>
            <a:stretch/>
          </p:blipFill>
          <p:spPr>
            <a:xfrm>
              <a:off x="-1176368" y="1449238"/>
              <a:ext cx="1619292" cy="51382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470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3616</TotalTime>
  <Words>2850</Words>
  <Application>Microsoft Office PowerPoint</Application>
  <PresentationFormat>와이드스크린</PresentationFormat>
  <Paragraphs>895</Paragraphs>
  <Slides>85</Slides>
  <Notes>32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2" baseType="lpstr">
      <vt:lpstr>Arial Unicode MS</vt:lpstr>
      <vt:lpstr>NotoSansCJKkr-Light</vt:lpstr>
      <vt:lpstr>굴림체</vt:lpstr>
      <vt:lpstr>맑은 고딕</vt:lpstr>
      <vt:lpstr>휴먼옛체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680</cp:revision>
  <dcterms:created xsi:type="dcterms:W3CDTF">2020-09-08T05:38:29Z</dcterms:created>
  <dcterms:modified xsi:type="dcterms:W3CDTF">2020-10-06T22:57:16Z</dcterms:modified>
</cp:coreProperties>
</file>